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959" y="2664458"/>
            <a:ext cx="2513012" cy="188475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6634" y="2664458"/>
            <a:ext cx="2513012" cy="18847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309" y="2537090"/>
            <a:ext cx="2513012" cy="18749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4388" y="-18404"/>
            <a:ext cx="17095323" cy="1780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2987" y="2753842"/>
            <a:ext cx="16851630" cy="579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www.github.com/mrdbourke/pytorch-deep-learning/discussions" TargetMode="External"/><Relationship Id="rId7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.jpg"/><Relationship Id="rId8" Type="http://schemas.openxmlformats.org/officeDocument/2006/relationships/image" Target="../media/image1.jpg"/><Relationship Id="rId9" Type="http://schemas.openxmlformats.org/officeDocument/2006/relationships/image" Target="../media/image3.jpg"/><Relationship Id="rId10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7671" y="1606403"/>
            <a:ext cx="8938895" cy="2564130"/>
          </a:xfrm>
          <a:prstGeom prst="rect"/>
        </p:spPr>
        <p:txBody>
          <a:bodyPr wrap="square" lIns="0" tIns="198755" rIns="0" bIns="0" rtlCol="0" vert="horz">
            <a:spAutoFit/>
          </a:bodyPr>
          <a:lstStyle/>
          <a:p>
            <a:pPr marL="3308350" marR="14604" indent="-3296285">
              <a:lnSpc>
                <a:spcPts val="9300"/>
              </a:lnSpc>
              <a:spcBef>
                <a:spcPts val="1565"/>
              </a:spcBef>
            </a:pPr>
            <a:r>
              <a:rPr dirty="0" sz="8900" spc="-100" b="1">
                <a:latin typeface="Arial"/>
                <a:cs typeface="Arial"/>
              </a:rPr>
              <a:t>Custom</a:t>
            </a:r>
            <a:r>
              <a:rPr dirty="0" sz="8900" spc="-930" b="1">
                <a:latin typeface="Arial"/>
                <a:cs typeface="Arial"/>
              </a:rPr>
              <a:t> </a:t>
            </a:r>
            <a:r>
              <a:rPr dirty="0" sz="8900" spc="-20" b="1">
                <a:latin typeface="Arial"/>
                <a:cs typeface="Arial"/>
              </a:rPr>
              <a:t>datasets </a:t>
            </a:r>
            <a:r>
              <a:rPr dirty="0" sz="8900" spc="65" b="1">
                <a:latin typeface="Arial"/>
                <a:cs typeface="Arial"/>
              </a:rPr>
              <a:t>with</a:t>
            </a:r>
            <a:endParaRPr sz="8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443650" y="5066050"/>
            <a:ext cx="9457055" cy="2876550"/>
            <a:chOff x="5443650" y="5066050"/>
            <a:chExt cx="9457055" cy="2876550"/>
          </a:xfrm>
        </p:grpSpPr>
        <p:sp>
          <p:nvSpPr>
            <p:cNvPr id="4" name="object 4" descr=""/>
            <p:cNvSpPr/>
            <p:nvPr/>
          </p:nvSpPr>
          <p:spPr>
            <a:xfrm>
              <a:off x="5443650" y="5066050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2" y="0"/>
                  </a:moveTo>
                  <a:lnTo>
                    <a:pt x="469375" y="0"/>
                  </a:lnTo>
                  <a:lnTo>
                    <a:pt x="404955" y="106"/>
                  </a:lnTo>
                  <a:lnTo>
                    <a:pt x="348954" y="852"/>
                  </a:lnTo>
                  <a:lnTo>
                    <a:pt x="300608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0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1"/>
                  </a:lnTo>
                  <a:lnTo>
                    <a:pt x="0" y="2471007"/>
                  </a:lnTo>
                  <a:lnTo>
                    <a:pt x="745" y="2527007"/>
                  </a:lnTo>
                  <a:lnTo>
                    <a:pt x="2769" y="2575354"/>
                  </a:lnTo>
                  <a:lnTo>
                    <a:pt x="6710" y="2616812"/>
                  </a:lnTo>
                  <a:lnTo>
                    <a:pt x="22900" y="2682125"/>
                  </a:lnTo>
                  <a:lnTo>
                    <a:pt x="44154" y="2727632"/>
                  </a:lnTo>
                  <a:lnTo>
                    <a:pt x="72681" y="2768286"/>
                  </a:lnTo>
                  <a:lnTo>
                    <a:pt x="107675" y="2803280"/>
                  </a:lnTo>
                  <a:lnTo>
                    <a:pt x="148329" y="2831807"/>
                  </a:lnTo>
                  <a:lnTo>
                    <a:pt x="193837" y="2853061"/>
                  </a:lnTo>
                  <a:lnTo>
                    <a:pt x="259149" y="2869251"/>
                  </a:lnTo>
                  <a:lnTo>
                    <a:pt x="300608" y="2873192"/>
                  </a:lnTo>
                  <a:lnTo>
                    <a:pt x="348954" y="2875216"/>
                  </a:lnTo>
                  <a:lnTo>
                    <a:pt x="404955" y="2875961"/>
                  </a:lnTo>
                  <a:lnTo>
                    <a:pt x="469375" y="2876068"/>
                  </a:lnTo>
                  <a:lnTo>
                    <a:pt x="8987292" y="2876068"/>
                  </a:lnTo>
                  <a:lnTo>
                    <a:pt x="9051710" y="2875961"/>
                  </a:lnTo>
                  <a:lnTo>
                    <a:pt x="9107711" y="2875216"/>
                  </a:lnTo>
                  <a:lnTo>
                    <a:pt x="9156059" y="2873192"/>
                  </a:lnTo>
                  <a:lnTo>
                    <a:pt x="9197518" y="2869251"/>
                  </a:lnTo>
                  <a:lnTo>
                    <a:pt x="9262833" y="2853061"/>
                  </a:lnTo>
                  <a:lnTo>
                    <a:pt x="9308340" y="2831807"/>
                  </a:lnTo>
                  <a:lnTo>
                    <a:pt x="9348993" y="2803280"/>
                  </a:lnTo>
                  <a:lnTo>
                    <a:pt x="9383986" y="2768286"/>
                  </a:lnTo>
                  <a:lnTo>
                    <a:pt x="9412514" y="2727632"/>
                  </a:lnTo>
                  <a:lnTo>
                    <a:pt x="9433770" y="2682125"/>
                  </a:lnTo>
                  <a:lnTo>
                    <a:pt x="9449959" y="2616812"/>
                  </a:lnTo>
                  <a:lnTo>
                    <a:pt x="9453899" y="2575354"/>
                  </a:lnTo>
                  <a:lnTo>
                    <a:pt x="9455923" y="2527007"/>
                  </a:lnTo>
                  <a:lnTo>
                    <a:pt x="9456668" y="2471007"/>
                  </a:lnTo>
                  <a:lnTo>
                    <a:pt x="9456668" y="405061"/>
                  </a:lnTo>
                  <a:lnTo>
                    <a:pt x="9455923" y="349061"/>
                  </a:lnTo>
                  <a:lnTo>
                    <a:pt x="9453899" y="300714"/>
                  </a:lnTo>
                  <a:lnTo>
                    <a:pt x="9449959" y="259256"/>
                  </a:lnTo>
                  <a:lnTo>
                    <a:pt x="9433770" y="193943"/>
                  </a:lnTo>
                  <a:lnTo>
                    <a:pt x="9412514" y="148436"/>
                  </a:lnTo>
                  <a:lnTo>
                    <a:pt x="9383986" y="107782"/>
                  </a:lnTo>
                  <a:lnTo>
                    <a:pt x="9348993" y="72788"/>
                  </a:lnTo>
                  <a:lnTo>
                    <a:pt x="9308340" y="44260"/>
                  </a:lnTo>
                  <a:lnTo>
                    <a:pt x="9262833" y="23006"/>
                  </a:lnTo>
                  <a:lnTo>
                    <a:pt x="9197518" y="6816"/>
                  </a:lnTo>
                  <a:lnTo>
                    <a:pt x="9156059" y="2875"/>
                  </a:lnTo>
                  <a:lnTo>
                    <a:pt x="9107711" y="852"/>
                  </a:lnTo>
                  <a:lnTo>
                    <a:pt x="9051710" y="106"/>
                  </a:lnTo>
                  <a:lnTo>
                    <a:pt x="8987292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1415" y="5512063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7386" y="2289497"/>
            <a:ext cx="14373195" cy="603696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97939" y="8436460"/>
            <a:ext cx="553466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-60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32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3200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@mrdbourke</a:t>
            </a:r>
            <a:r>
              <a:rPr dirty="0" u="heavy" sz="3200" spc="-1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Twitter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161" y="1545789"/>
            <a:ext cx="8861775" cy="970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3315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125"/>
              </a:spcBef>
            </a:pPr>
            <a:r>
              <a:rPr dirty="0" sz="6800" spc="95"/>
              <a:t>Standard</a:t>
            </a:r>
            <a:r>
              <a:rPr dirty="0" sz="6800" spc="-700"/>
              <a:t> </a:t>
            </a:r>
            <a:r>
              <a:rPr dirty="0" sz="6800" spc="150"/>
              <a:t>image</a:t>
            </a:r>
            <a:r>
              <a:rPr dirty="0" sz="6800" spc="-695"/>
              <a:t> </a:t>
            </a:r>
            <a:r>
              <a:rPr dirty="0" sz="6800" spc="100"/>
              <a:t>classification</a:t>
            </a:r>
            <a:r>
              <a:rPr dirty="0" sz="6800" spc="-700"/>
              <a:t> </a:t>
            </a:r>
            <a:r>
              <a:rPr dirty="0" sz="6800" spc="235"/>
              <a:t>data</a:t>
            </a:r>
            <a:r>
              <a:rPr dirty="0" sz="6800" spc="-695"/>
              <a:t> </a:t>
            </a:r>
            <a:r>
              <a:rPr dirty="0" sz="6800" spc="355"/>
              <a:t>format</a:t>
            </a:r>
            <a:endParaRPr sz="6800"/>
          </a:p>
        </p:txBody>
      </p:sp>
      <p:sp>
        <p:nvSpPr>
          <p:cNvPr id="4" name="object 4" descr=""/>
          <p:cNvSpPr txBox="1"/>
          <p:nvPr/>
        </p:nvSpPr>
        <p:spPr>
          <a:xfrm rot="21540000">
            <a:off x="1232812" y="2771156"/>
            <a:ext cx="4051445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50"/>
              </a:lnSpc>
            </a:pPr>
            <a:r>
              <a:rPr dirty="0" baseline="-1683" sz="495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r>
              <a:rPr dirty="0" baseline="-1683" sz="4950" spc="-18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own</a:t>
            </a:r>
            <a:r>
              <a:rPr dirty="0" sz="3300" spc="-1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baseline="1683" sz="4950" spc="-18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67" sz="4950" spc="-15" b="1">
                <a:solidFill>
                  <a:srgbClr val="FFFFFF"/>
                </a:solidFill>
                <a:latin typeface="Bradley Hand"/>
                <a:cs typeface="Bradley Hand"/>
              </a:rPr>
              <a:t>format</a:t>
            </a:r>
            <a:endParaRPr baseline="3367" sz="4950">
              <a:latin typeface="Bradley Hand"/>
              <a:cs typeface="Bradley Hand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21540000">
            <a:off x="1451372" y="3240629"/>
            <a:ext cx="3644313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50"/>
              </a:lnSpc>
            </a:pP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will</a:t>
            </a:r>
            <a:r>
              <a:rPr dirty="0" sz="3300" spc="-1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depend</a:t>
            </a:r>
            <a:r>
              <a:rPr dirty="0" baseline="1683" sz="4950" spc="-18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208" sz="4950" b="1">
                <a:solidFill>
                  <a:srgbClr val="FFFFFF"/>
                </a:solidFill>
                <a:latin typeface="Bradley Hand"/>
                <a:cs typeface="Bradley Hand"/>
              </a:rPr>
              <a:t>on</a:t>
            </a:r>
            <a:r>
              <a:rPr dirty="0" baseline="4208" sz="4950" spc="-18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050" sz="4950" spc="-30" b="1">
                <a:solidFill>
                  <a:srgbClr val="FFFFFF"/>
                </a:solidFill>
                <a:latin typeface="Bradley Hand"/>
                <a:cs typeface="Bradley Hand"/>
              </a:rPr>
              <a:t>what</a:t>
            </a:r>
            <a:endParaRPr baseline="5050" sz="4950">
              <a:latin typeface="Bradley Hand"/>
              <a:cs typeface="Bradley Hand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21540000">
            <a:off x="1868483" y="3708655"/>
            <a:ext cx="2840329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85"/>
              </a:lnSpc>
            </a:pPr>
            <a:r>
              <a:rPr dirty="0" baseline="-2525" sz="4950" b="1">
                <a:solidFill>
                  <a:srgbClr val="FFFFFF"/>
                </a:solidFill>
                <a:latin typeface="Bradley Hand"/>
                <a:cs typeface="Bradley Hand"/>
              </a:rPr>
              <a:t>you’re</a:t>
            </a:r>
            <a:r>
              <a:rPr dirty="0" baseline="-2525" sz="4950" spc="-2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working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360000">
            <a:off x="15047436" y="7481974"/>
            <a:ext cx="389610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70"/>
              </a:lnSpc>
            </a:pP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1683" sz="4950" spc="-2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premise</a:t>
            </a:r>
            <a:r>
              <a:rPr dirty="0" sz="3300" spc="-1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367" sz="4950" spc="-15" b="1">
                <a:solidFill>
                  <a:srgbClr val="FFFFFF"/>
                </a:solidFill>
                <a:latin typeface="Bradley Hand"/>
                <a:cs typeface="Bradley Hand"/>
              </a:rPr>
              <a:t>remains:</a:t>
            </a:r>
            <a:endParaRPr baseline="-3367" sz="4950">
              <a:latin typeface="Bradley Hand"/>
              <a:cs typeface="Bradley Hand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360000">
            <a:off x="15006352" y="7949584"/>
            <a:ext cx="3864542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60"/>
              </a:lnSpc>
            </a:pPr>
            <a:r>
              <a:rPr dirty="0" baseline="6734" sz="4950" b="1">
                <a:solidFill>
                  <a:srgbClr val="FFFFFF"/>
                </a:solidFill>
                <a:latin typeface="Bradley Hand"/>
                <a:cs typeface="Bradley Hand"/>
              </a:rPr>
              <a:t>write</a:t>
            </a:r>
            <a:r>
              <a:rPr dirty="0" baseline="6734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208" sz="4950" b="1">
                <a:solidFill>
                  <a:srgbClr val="FFFFFF"/>
                </a:solidFill>
                <a:latin typeface="Bradley Hand"/>
                <a:cs typeface="Bradley Hand"/>
              </a:rPr>
              <a:t>code</a:t>
            </a:r>
            <a:r>
              <a:rPr dirty="0" baseline="4208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525" sz="49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2525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get</a:t>
            </a:r>
            <a:r>
              <a:rPr dirty="0" baseline="1683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9" name="object 9" descr=""/>
          <p:cNvSpPr txBox="1"/>
          <p:nvPr/>
        </p:nvSpPr>
        <p:spPr>
          <a:xfrm rot="360000">
            <a:off x="15013388" y="8416802"/>
            <a:ext cx="3737054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20"/>
              </a:lnSpc>
            </a:pPr>
            <a:r>
              <a:rPr dirty="0" baseline="4208" sz="4950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baseline="4208" sz="4950" spc="-2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r>
              <a:rPr dirty="0" baseline="1683" sz="4950" spc="-21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tensors</a:t>
            </a:r>
            <a:r>
              <a:rPr dirty="0" sz="3300" spc="-1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367" sz="4950" spc="-37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endParaRPr baseline="-3367" sz="4950">
              <a:latin typeface="Bradley Hand"/>
              <a:cs typeface="Bradley Hand"/>
            </a:endParaRPr>
          </a:p>
        </p:txBody>
      </p:sp>
      <p:sp>
        <p:nvSpPr>
          <p:cNvPr id="10" name="object 10" descr=""/>
          <p:cNvSpPr txBox="1"/>
          <p:nvPr/>
        </p:nvSpPr>
        <p:spPr>
          <a:xfrm rot="360000">
            <a:off x="15241656" y="8882207"/>
            <a:ext cx="316729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55"/>
              </a:lnSpc>
            </a:pPr>
            <a:r>
              <a:rPr dirty="0" baseline="3367" sz="4950" b="1">
                <a:solidFill>
                  <a:srgbClr val="FFFFFF"/>
                </a:solidFill>
                <a:latin typeface="Bradley Hand"/>
                <a:cs typeface="Bradley Hand"/>
              </a:rPr>
              <a:t>use</a:t>
            </a:r>
            <a:r>
              <a:rPr dirty="0" baseline="3367" sz="4950" spc="-19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1683" sz="4950" spc="-18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PyTorch</a:t>
            </a:r>
            <a:endParaRPr sz="33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854" rIns="0" bIns="0" rtlCol="0" vert="horz">
            <a:spAutoFit/>
          </a:bodyPr>
          <a:lstStyle/>
          <a:p>
            <a:pPr marL="893444">
              <a:lnSpc>
                <a:spcPct val="100000"/>
              </a:lnSpc>
              <a:spcBef>
                <a:spcPts val="130"/>
              </a:spcBef>
            </a:pPr>
            <a:r>
              <a:rPr dirty="0" spc="430"/>
              <a:t>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80"/>
              <a:t> </a:t>
            </a:r>
            <a:r>
              <a:rPr dirty="0" spc="305"/>
              <a:t>data</a:t>
            </a:r>
            <a:r>
              <a:rPr dirty="0" spc="-975"/>
              <a:t> </a:t>
            </a:r>
            <a:r>
              <a:rPr dirty="0" spc="200"/>
              <a:t>augmentation?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939" y="3942419"/>
            <a:ext cx="3664809" cy="3664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13521" y="7896590"/>
            <a:ext cx="167767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10" b="1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743" y="3942419"/>
            <a:ext cx="3664809" cy="36648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144846" y="7896590"/>
            <a:ext cx="144081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50" b="1">
                <a:solidFill>
                  <a:srgbClr val="FFFFFF"/>
                </a:solidFill>
                <a:latin typeface="Arial"/>
                <a:cs typeface="Arial"/>
              </a:rPr>
              <a:t>Rotate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546" y="3942419"/>
            <a:ext cx="3664809" cy="366480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1725560" y="7896590"/>
            <a:ext cx="1026794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-10" b="1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0345" y="3942419"/>
            <a:ext cx="3664809" cy="366480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980184" y="7896590"/>
            <a:ext cx="126555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60" b="1">
                <a:solidFill>
                  <a:srgbClr val="FFFFFF"/>
                </a:solidFill>
                <a:latin typeface="Arial"/>
                <a:cs typeface="Arial"/>
              </a:rPr>
              <a:t>Zoom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42227" y="2575578"/>
            <a:ext cx="14020165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808729" marR="5080" indent="-3796665">
              <a:lnSpc>
                <a:spcPts val="3710"/>
              </a:lnSpc>
              <a:spcBef>
                <a:spcPts val="345"/>
              </a:spcBef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diHerent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perspective(s)*.</a:t>
            </a: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artiLcially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diversity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6105" y="10699800"/>
            <a:ext cx="1869249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dirty="0" sz="2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Arial"/>
                <a:cs typeface="Arial"/>
              </a:rPr>
              <a:t>diHerent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kinds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Arial"/>
                <a:cs typeface="Arial"/>
              </a:rPr>
              <a:t>augmentation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90">
                <a:solidFill>
                  <a:srgbClr val="FFFFFF"/>
                </a:solidFill>
                <a:latin typeface="Arial"/>
                <a:cs typeface="Arial"/>
              </a:rPr>
              <a:t>as,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cropping,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replacing,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shearing.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Arial"/>
                <a:cs typeface="Arial"/>
              </a:rPr>
              <a:t>demonstrates</a:t>
            </a:r>
            <a:r>
              <a:rPr dirty="0" sz="23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Arial"/>
                <a:cs typeface="Arial"/>
              </a:rPr>
              <a:t>few.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854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30"/>
              </a:spcBef>
            </a:pPr>
            <a:r>
              <a:rPr dirty="0" spc="120"/>
              <a:t>P</a:t>
            </a:r>
            <a:r>
              <a:rPr dirty="0" spc="40"/>
              <a:t>y</a:t>
            </a:r>
            <a:r>
              <a:rPr dirty="0" spc="-830"/>
              <a:t>T</a:t>
            </a:r>
            <a:r>
              <a:rPr dirty="0" spc="40"/>
              <a:t>o</a:t>
            </a:r>
            <a:r>
              <a:rPr dirty="0" spc="-85"/>
              <a:t>r</a:t>
            </a:r>
            <a:r>
              <a:rPr dirty="0" spc="45"/>
              <a:t>c</a:t>
            </a:r>
            <a:r>
              <a:rPr dirty="0" spc="215"/>
              <a:t>h</a:t>
            </a:r>
            <a:r>
              <a:rPr dirty="0" spc="-975"/>
              <a:t> </a:t>
            </a:r>
            <a:r>
              <a:rPr dirty="0" spc="160"/>
              <a:t>State</a:t>
            </a:r>
            <a:r>
              <a:rPr dirty="0" spc="-980"/>
              <a:t> </a:t>
            </a:r>
            <a:r>
              <a:rPr dirty="0" spc="660"/>
              <a:t>of</a:t>
            </a:r>
            <a:r>
              <a:rPr dirty="0" spc="-975"/>
              <a:t> </a:t>
            </a:r>
            <a:r>
              <a:rPr dirty="0" spc="490"/>
              <a:t>the</a:t>
            </a:r>
            <a:r>
              <a:rPr dirty="0" spc="-975"/>
              <a:t> </a:t>
            </a:r>
            <a:r>
              <a:rPr dirty="0" spc="765"/>
              <a:t>Art</a:t>
            </a:r>
            <a:r>
              <a:rPr dirty="0" spc="-975"/>
              <a:t> </a:t>
            </a:r>
            <a:r>
              <a:rPr dirty="0" spc="-10"/>
              <a:t>Recipe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96678" y="10242152"/>
            <a:ext cx="10361930" cy="716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2715"/>
              </a:lnSpc>
              <a:spcBef>
                <a:spcPts val="105"/>
              </a:spcBef>
            </a:pPr>
            <a:r>
              <a:rPr dirty="0" sz="2300" spc="-4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23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Arial"/>
                <a:cs typeface="Arial"/>
              </a:rPr>
              <a:t>state-</a:t>
            </a:r>
            <a:r>
              <a:rPr dirty="0" sz="2300" spc="110">
                <a:solidFill>
                  <a:srgbClr val="FFFFFF"/>
                </a:solidFill>
                <a:latin typeface="Arial"/>
                <a:cs typeface="Arial"/>
              </a:rPr>
              <a:t>of-</a:t>
            </a:r>
            <a:r>
              <a:rPr dirty="0" sz="2300" spc="105">
                <a:solidFill>
                  <a:srgbClr val="FFFFFF"/>
                </a:solidFill>
                <a:latin typeface="Arial"/>
                <a:cs typeface="Arial"/>
              </a:rPr>
              <a:t>the-</a:t>
            </a:r>
            <a:r>
              <a:rPr dirty="0" sz="2300" spc="145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23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3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ndale Mono"/>
                <a:cs typeface="Andale Mono"/>
              </a:rPr>
              <a:t>torchvision</a:t>
            </a:r>
            <a:endParaRPr sz="2300">
              <a:latin typeface="Andale Mono"/>
              <a:cs typeface="Andale Mono"/>
            </a:endParaRPr>
          </a:p>
          <a:p>
            <a:pPr algn="ctr">
              <a:lnSpc>
                <a:spcPts val="2715"/>
              </a:lnSpc>
            </a:pPr>
            <a:r>
              <a:rPr dirty="0" u="heavy" sz="2300" spc="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from</a:t>
            </a:r>
            <a:r>
              <a:rPr dirty="0" u="heavy" sz="23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 spc="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2300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PyTorch</a:t>
            </a:r>
            <a:r>
              <a:rPr dirty="0" u="heavy" sz="23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3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blog</a:t>
            </a:r>
            <a:r>
              <a:rPr dirty="0" sz="2300" spc="4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404" y="1543411"/>
            <a:ext cx="13538142" cy="86914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 rot="21540000">
            <a:off x="522776" y="4547618"/>
            <a:ext cx="5127003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90"/>
              </a:lnSpc>
            </a:pP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Research</a:t>
            </a:r>
            <a:r>
              <a:rPr dirty="0" sz="3300" spc="-1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67" sz="4950" b="1">
                <a:solidFill>
                  <a:srgbClr val="FFFFFF"/>
                </a:solidFill>
                <a:latin typeface="Bradley Hand"/>
                <a:cs typeface="Bradley Hand"/>
              </a:rPr>
              <a:t>comes</a:t>
            </a:r>
            <a:r>
              <a:rPr dirty="0" baseline="3367" sz="4950" spc="-21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892" sz="4950" b="1">
                <a:solidFill>
                  <a:srgbClr val="FFFFFF"/>
                </a:solidFill>
                <a:latin typeface="Bradley Hand"/>
                <a:cs typeface="Bradley Hand"/>
              </a:rPr>
              <a:t>out</a:t>
            </a:r>
            <a:r>
              <a:rPr dirty="0" baseline="5892" sz="4950" spc="-20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734" sz="4950" b="1">
                <a:solidFill>
                  <a:srgbClr val="FFFFFF"/>
                </a:solidFill>
                <a:latin typeface="Bradley Hand"/>
                <a:cs typeface="Bradley Hand"/>
              </a:rPr>
              <a:t>often</a:t>
            </a:r>
            <a:r>
              <a:rPr dirty="0" baseline="6734" sz="4950" spc="-21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259" sz="4950" spc="-37" b="1">
                <a:solidFill>
                  <a:srgbClr val="FFFFFF"/>
                </a:solidFill>
                <a:latin typeface="Bradley Hand"/>
                <a:cs typeface="Bradley Hand"/>
              </a:rPr>
              <a:t>on</a:t>
            </a:r>
            <a:endParaRPr baseline="9259" sz="4950">
              <a:latin typeface="Bradley Hand"/>
              <a:cs typeface="Bradley Hand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21540000">
            <a:off x="851275" y="5016300"/>
            <a:ext cx="4499485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25"/>
              </a:lnSpc>
            </a:pPr>
            <a:r>
              <a:rPr dirty="0" baseline="-5892" sz="4950" b="1">
                <a:solidFill>
                  <a:srgbClr val="FFFFFF"/>
                </a:solidFill>
                <a:latin typeface="Bradley Hand"/>
                <a:cs typeface="Bradley Hand"/>
              </a:rPr>
              <a:t>how</a:t>
            </a:r>
            <a:r>
              <a:rPr dirty="0" baseline="-5892" sz="4950" spc="-17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208" sz="4950" b="1">
                <a:solidFill>
                  <a:srgbClr val="FFFFFF"/>
                </a:solidFill>
                <a:latin typeface="Bradley Hand"/>
                <a:cs typeface="Bradley Hand"/>
              </a:rPr>
              <a:t>best</a:t>
            </a:r>
            <a:r>
              <a:rPr dirty="0" baseline="-4208" sz="4950" spc="-1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525" sz="49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-2525" sz="4950" spc="-17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683" sz="4950" b="1">
                <a:solidFill>
                  <a:srgbClr val="FFFFFF"/>
                </a:solidFill>
                <a:latin typeface="Bradley Hand"/>
                <a:cs typeface="Bradley Hand"/>
              </a:rPr>
              <a:t>train</a:t>
            </a:r>
            <a:r>
              <a:rPr dirty="0" baseline="-1683" sz="4950" spc="-1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models,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1540000">
            <a:off x="929448" y="5486792"/>
            <a:ext cx="4373053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0"/>
              </a:lnSpc>
            </a:pPr>
            <a:r>
              <a:rPr dirty="0" sz="3300" spc="-20" b="1">
                <a:solidFill>
                  <a:srgbClr val="FFFFFF"/>
                </a:solidFill>
                <a:latin typeface="Bradley Hand"/>
                <a:cs typeface="Bradley Hand"/>
              </a:rPr>
              <a:t>state-of-the-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art</a:t>
            </a:r>
            <a:r>
              <a:rPr dirty="0" sz="3300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050" sz="4950" spc="-15" b="1">
                <a:solidFill>
                  <a:srgbClr val="FFFFFF"/>
                </a:solidFill>
                <a:latin typeface="Bradley Hand"/>
                <a:cs typeface="Bradley Hand"/>
              </a:rPr>
              <a:t>(SOTA)</a:t>
            </a:r>
            <a:endParaRPr baseline="5050" sz="4950">
              <a:latin typeface="Bradley Hand"/>
              <a:cs typeface="Bradley Hand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540000">
            <a:off x="1323813" y="5954991"/>
            <a:ext cx="3614668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65"/>
              </a:lnSpc>
            </a:pPr>
            <a:r>
              <a:rPr dirty="0" baseline="-3367" sz="4950" b="1">
                <a:solidFill>
                  <a:srgbClr val="FFFFFF"/>
                </a:solidFill>
                <a:latin typeface="Bradley Hand"/>
                <a:cs typeface="Bradley Hand"/>
              </a:rPr>
              <a:t>methods</a:t>
            </a:r>
            <a:r>
              <a:rPr dirty="0" baseline="-3367" sz="4950" spc="-21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are</a:t>
            </a:r>
            <a:r>
              <a:rPr dirty="0" sz="3300" spc="-1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always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9" name="object 9" descr=""/>
          <p:cNvSpPr txBox="1"/>
          <p:nvPr/>
        </p:nvSpPr>
        <p:spPr>
          <a:xfrm rot="21540000">
            <a:off x="2068273" y="6420620"/>
            <a:ext cx="2155682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05"/>
              </a:lnSpc>
            </a:pP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changing).</a:t>
            </a:r>
            <a:endParaRPr sz="33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5748" y="100207"/>
            <a:ext cx="634365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04"/>
              <a:t>Loss</a:t>
            </a:r>
            <a:r>
              <a:rPr dirty="0" spc="-960"/>
              <a:t> </a:t>
            </a:r>
            <a:r>
              <a:rPr dirty="0" spc="120"/>
              <a:t>curves</a:t>
            </a:r>
          </a:p>
        </p:txBody>
      </p:sp>
      <p:sp>
        <p:nvSpPr>
          <p:cNvPr id="3" name="object 3" descr=""/>
          <p:cNvSpPr txBox="1"/>
          <p:nvPr/>
        </p:nvSpPr>
        <p:spPr>
          <a:xfrm rot="21540000">
            <a:off x="13642197" y="389478"/>
            <a:ext cx="432438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15"/>
              </a:lnSpc>
            </a:pPr>
            <a:r>
              <a:rPr dirty="0" baseline="-2525" sz="4950" b="1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dirty="0" baseline="-2525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683" sz="4950" b="1">
                <a:solidFill>
                  <a:srgbClr val="FFFFFF"/>
                </a:solidFill>
                <a:latin typeface="Bradley Hand"/>
                <a:cs typeface="Bradley Hand"/>
              </a:rPr>
              <a:t>way</a:t>
            </a:r>
            <a:r>
              <a:rPr dirty="0" baseline="-1683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sz="3300" spc="-1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evaluate</a:t>
            </a:r>
            <a:r>
              <a:rPr dirty="0" sz="3300" spc="-1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208" sz="4950" spc="-3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baseline="4208" sz="4950">
              <a:latin typeface="Bradley Hand"/>
              <a:cs typeface="Bradley Hand"/>
            </a:endParaRPr>
          </a:p>
        </p:txBody>
      </p:sp>
      <p:sp>
        <p:nvSpPr>
          <p:cNvPr id="4" name="object 4" descr=""/>
          <p:cNvSpPr txBox="1"/>
          <p:nvPr/>
        </p:nvSpPr>
        <p:spPr>
          <a:xfrm rot="21540000">
            <a:off x="13533409" y="861327"/>
            <a:ext cx="457156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10"/>
              </a:lnSpc>
            </a:pPr>
            <a:r>
              <a:rPr dirty="0" baseline="-2525" sz="4950" b="1">
                <a:solidFill>
                  <a:srgbClr val="FFFFFF"/>
                </a:solidFill>
                <a:latin typeface="Bradley Hand"/>
                <a:cs typeface="Bradley Hand"/>
              </a:rPr>
              <a:t>model’s</a:t>
            </a:r>
            <a:r>
              <a:rPr dirty="0" baseline="-2525" sz="4950" spc="-2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performance</a:t>
            </a:r>
            <a:r>
              <a:rPr dirty="0" sz="3300" spc="-1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208" sz="4950" spc="-30" b="1">
                <a:solidFill>
                  <a:srgbClr val="FFFFFF"/>
                </a:solidFill>
                <a:latin typeface="Bradley Hand"/>
                <a:cs typeface="Bradley Hand"/>
              </a:rPr>
              <a:t>over</a:t>
            </a:r>
            <a:endParaRPr baseline="4208" sz="4950">
              <a:latin typeface="Bradley Hand"/>
              <a:cs typeface="Bradley Hand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21540000">
            <a:off x="15290636" y="1319478"/>
            <a:ext cx="1086729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75"/>
              </a:lnSpc>
            </a:pPr>
            <a:r>
              <a:rPr dirty="0" sz="3300" spc="-20" b="1">
                <a:solidFill>
                  <a:srgbClr val="FFFFFF"/>
                </a:solidFill>
                <a:latin typeface="Bradley Hand"/>
                <a:cs typeface="Bradley Hand"/>
              </a:rPr>
              <a:t>time)</a:t>
            </a:r>
            <a:endParaRPr sz="3300">
              <a:latin typeface="Bradley Hand"/>
              <a:cs typeface="Bradley Hand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084" y="1998863"/>
            <a:ext cx="15576101" cy="840437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361233" y="10544739"/>
            <a:ext cx="15267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*There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0">
                <a:solidFill>
                  <a:srgbClr val="FFFFFF"/>
                </a:solidFill>
                <a:latin typeface="Arial"/>
                <a:cs typeface="Arial"/>
              </a:rPr>
              <a:t>combinations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5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450" spc="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Google’s</a:t>
            </a:r>
            <a:r>
              <a:rPr dirty="0" u="heavy" sz="2450" spc="-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Interpreting</a:t>
            </a:r>
            <a:r>
              <a:rPr dirty="0" u="heavy" sz="2450" spc="-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Loss</a:t>
            </a:r>
            <a:r>
              <a:rPr dirty="0" u="heavy" sz="2450" spc="-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Curves</a:t>
            </a:r>
            <a:r>
              <a:rPr dirty="0" u="heavy" sz="2450" spc="-1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50" spc="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guide</a:t>
            </a: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0934" rIns="0" bIns="0" rtlCol="0" vert="horz">
            <a:spAutoFit/>
          </a:bodyPr>
          <a:lstStyle/>
          <a:p>
            <a:pPr marL="2134870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Dealing</a:t>
            </a:r>
            <a:r>
              <a:rPr dirty="0" spc="-985"/>
              <a:t> </a:t>
            </a:r>
            <a:r>
              <a:rPr dirty="0" spc="570"/>
              <a:t>with</a:t>
            </a:r>
            <a:r>
              <a:rPr dirty="0" spc="-985"/>
              <a:t> </a:t>
            </a:r>
            <a:r>
              <a:rPr dirty="0" spc="409"/>
              <a:t>overfitting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64374" y="2041822"/>
            <a:ext cx="18574385" cy="8813800"/>
            <a:chOff x="764374" y="2041822"/>
            <a:chExt cx="18574385" cy="8813800"/>
          </a:xfrm>
        </p:grpSpPr>
        <p:sp>
          <p:nvSpPr>
            <p:cNvPr id="4" name="object 4" descr=""/>
            <p:cNvSpPr/>
            <p:nvPr/>
          </p:nvSpPr>
          <p:spPr>
            <a:xfrm>
              <a:off x="764362" y="2041822"/>
              <a:ext cx="18574385" cy="1365250"/>
            </a:xfrm>
            <a:custGeom>
              <a:avLst/>
              <a:gdLst/>
              <a:ahLst/>
              <a:cxnLst/>
              <a:rect l="l" t="t" r="r" b="b"/>
              <a:pathLst>
                <a:path w="18574385" h="136525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365250"/>
                  </a:lnTo>
                  <a:lnTo>
                    <a:pt x="5894489" y="1365250"/>
                  </a:lnTo>
                  <a:lnTo>
                    <a:pt x="18574144" y="1365250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4362" y="3407073"/>
              <a:ext cx="18574385" cy="756920"/>
            </a:xfrm>
            <a:custGeom>
              <a:avLst/>
              <a:gdLst/>
              <a:ahLst/>
              <a:cxnLst/>
              <a:rect l="l" t="t" r="r" b="b"/>
              <a:pathLst>
                <a:path w="18574385" h="75692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756386"/>
                  </a:lnTo>
                  <a:lnTo>
                    <a:pt x="5894489" y="756386"/>
                  </a:lnTo>
                  <a:lnTo>
                    <a:pt x="18574144" y="75638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4163459"/>
              <a:ext cx="18574385" cy="704215"/>
            </a:xfrm>
            <a:custGeom>
              <a:avLst/>
              <a:gdLst/>
              <a:ahLst/>
              <a:cxnLst/>
              <a:rect l="l" t="t" r="r" b="b"/>
              <a:pathLst>
                <a:path w="18574385" h="704214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704088"/>
                  </a:lnTo>
                  <a:lnTo>
                    <a:pt x="5894489" y="704088"/>
                  </a:lnTo>
                  <a:lnTo>
                    <a:pt x="18574144" y="704088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4867547"/>
              <a:ext cx="18574385" cy="836294"/>
            </a:xfrm>
            <a:custGeom>
              <a:avLst/>
              <a:gdLst/>
              <a:ahLst/>
              <a:cxnLst/>
              <a:rect l="l" t="t" r="r" b="b"/>
              <a:pathLst>
                <a:path w="18574385" h="83629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836129"/>
                  </a:lnTo>
                  <a:lnTo>
                    <a:pt x="5894489" y="836129"/>
                  </a:lnTo>
                  <a:lnTo>
                    <a:pt x="18574144" y="83612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5703677"/>
              <a:ext cx="18574385" cy="899794"/>
            </a:xfrm>
            <a:custGeom>
              <a:avLst/>
              <a:gdLst/>
              <a:ahLst/>
              <a:cxnLst/>
              <a:rect l="l" t="t" r="r" b="b"/>
              <a:pathLst>
                <a:path w="18574385" h="89979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899439"/>
                  </a:lnTo>
                  <a:lnTo>
                    <a:pt x="5894489" y="899439"/>
                  </a:lnTo>
                  <a:lnTo>
                    <a:pt x="18574144" y="89943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4362" y="6603117"/>
              <a:ext cx="18574385" cy="1461770"/>
            </a:xfrm>
            <a:custGeom>
              <a:avLst/>
              <a:gdLst/>
              <a:ahLst/>
              <a:cxnLst/>
              <a:rect l="l" t="t" r="r" b="b"/>
              <a:pathLst>
                <a:path w="18574385" h="146177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461566"/>
                  </a:lnTo>
                  <a:lnTo>
                    <a:pt x="5894489" y="1461566"/>
                  </a:lnTo>
                  <a:lnTo>
                    <a:pt x="18574144" y="14615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4362" y="8064684"/>
              <a:ext cx="18574385" cy="1181100"/>
            </a:xfrm>
            <a:custGeom>
              <a:avLst/>
              <a:gdLst/>
              <a:ahLst/>
              <a:cxnLst/>
              <a:rect l="l" t="t" r="r" b="b"/>
              <a:pathLst>
                <a:path w="18574385" h="118110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180884"/>
                  </a:lnTo>
                  <a:lnTo>
                    <a:pt x="5894489" y="1180884"/>
                  </a:lnTo>
                  <a:lnTo>
                    <a:pt x="18574144" y="118088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64362" y="9245568"/>
              <a:ext cx="18574385" cy="1609725"/>
            </a:xfrm>
            <a:custGeom>
              <a:avLst/>
              <a:gdLst/>
              <a:ahLst/>
              <a:cxnLst/>
              <a:rect l="l" t="t" r="r" b="b"/>
              <a:pathLst>
                <a:path w="18574385" h="160972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609471"/>
                  </a:lnTo>
                  <a:lnTo>
                    <a:pt x="5894489" y="1609471"/>
                  </a:lnTo>
                  <a:lnTo>
                    <a:pt x="18574144" y="1609471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09361" y="2103403"/>
            <a:ext cx="580453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dirty="0" sz="3450" spc="95" b="1">
                <a:latin typeface="Arial"/>
                <a:cs typeface="Arial"/>
              </a:rPr>
              <a:t>Method</a:t>
            </a:r>
            <a:r>
              <a:rPr dirty="0" sz="3450" spc="-195" b="1">
                <a:latin typeface="Arial"/>
                <a:cs typeface="Arial"/>
              </a:rPr>
              <a:t> </a:t>
            </a:r>
            <a:r>
              <a:rPr dirty="0" sz="3450" spc="185" b="1">
                <a:latin typeface="Arial"/>
                <a:cs typeface="Arial"/>
              </a:rPr>
              <a:t>to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improve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a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spc="40" b="1">
                <a:latin typeface="Arial"/>
                <a:cs typeface="Arial"/>
              </a:rPr>
              <a:t>model </a:t>
            </a:r>
            <a:r>
              <a:rPr dirty="0" sz="3450" spc="45" b="1">
                <a:latin typeface="Arial"/>
                <a:cs typeface="Arial"/>
              </a:rPr>
              <a:t>(reduce</a:t>
            </a:r>
            <a:r>
              <a:rPr dirty="0" sz="3450" spc="-220" b="1">
                <a:latin typeface="Arial"/>
                <a:cs typeface="Arial"/>
              </a:rPr>
              <a:t> </a:t>
            </a:r>
            <a:r>
              <a:rPr dirty="0" sz="3450" spc="-10" b="1">
                <a:latin typeface="Arial"/>
                <a:cs typeface="Arial"/>
              </a:rPr>
              <a:t>overKtting)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216099" y="2423812"/>
            <a:ext cx="356552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45" b="1">
                <a:latin typeface="Arial"/>
                <a:cs typeface="Arial"/>
              </a:rPr>
              <a:t>What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does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135" b="1">
                <a:latin typeface="Arial"/>
                <a:cs typeface="Arial"/>
              </a:rPr>
              <a:t>it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-30" b="1">
                <a:latin typeface="Arial"/>
                <a:cs typeface="Arial"/>
              </a:rPr>
              <a:t>do?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644394" y="3574576"/>
            <a:ext cx="21348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25">
                <a:latin typeface="Arial"/>
                <a:cs typeface="Arial"/>
              </a:rPr>
              <a:t>Get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100">
                <a:latin typeface="Arial"/>
                <a:cs typeface="Arial"/>
              </a:rPr>
              <a:t>more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741147" y="3446465"/>
            <a:ext cx="1251521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01390" marR="5080" indent="-3489325">
              <a:lnSpc>
                <a:spcPct val="100499"/>
              </a:lnSpc>
              <a:spcBef>
                <a:spcPts val="95"/>
              </a:spcBef>
            </a:pPr>
            <a:r>
              <a:rPr dirty="0" sz="2050">
                <a:latin typeface="Helvetica Neue"/>
                <a:cs typeface="Helvetica Neue"/>
              </a:rPr>
              <a:t>Gives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more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chance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learn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patterns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between samples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(e.g. if a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 is performing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poorly </a:t>
            </a:r>
            <a:r>
              <a:rPr dirty="0" sz="2050" spc="-25">
                <a:latin typeface="Helvetica Neue"/>
                <a:cs typeface="Helvetica Neue"/>
              </a:rPr>
              <a:t>on </a:t>
            </a:r>
            <a:r>
              <a:rPr dirty="0" sz="2050">
                <a:latin typeface="Helvetica Neue"/>
                <a:cs typeface="Helvetica Neue"/>
              </a:rPr>
              <a:t>images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pizza,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show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more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images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pizza).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01211" y="4299552"/>
            <a:ext cx="2821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5">
                <a:latin typeface="Arial"/>
                <a:cs typeface="Arial"/>
              </a:rPr>
              <a:t>Data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augmentation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862871" y="4181911"/>
            <a:ext cx="1227201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5080" indent="-51435">
              <a:lnSpc>
                <a:spcPct val="100499"/>
              </a:lnSpc>
              <a:spcBef>
                <a:spcPts val="95"/>
              </a:spcBef>
            </a:pPr>
            <a:r>
              <a:rPr dirty="0" sz="2050">
                <a:latin typeface="Helvetica Neue"/>
                <a:cs typeface="Helvetica Neue"/>
              </a:rPr>
              <a:t>Increase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diversity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training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dataset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without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collecting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more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data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(e.g.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take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photos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pizza </a:t>
            </a:r>
            <a:r>
              <a:rPr dirty="0" sz="2050">
                <a:latin typeface="Helvetica Neue"/>
                <a:cs typeface="Helvetica Neue"/>
              </a:rPr>
              <a:t>and</a:t>
            </a:r>
            <a:r>
              <a:rPr dirty="0" sz="2050" spc="-2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randomly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rotate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them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30°).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Increased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diversity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forces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learn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more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generalisation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patterns.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877319" y="5076926"/>
            <a:ext cx="16687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10">
                <a:latin typeface="Arial"/>
                <a:cs typeface="Arial"/>
              </a:rPr>
              <a:t>Better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905540" y="4948814"/>
            <a:ext cx="1218628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97554" marR="5080" indent="-3285490">
              <a:lnSpc>
                <a:spcPct val="100499"/>
              </a:lnSpc>
              <a:spcBef>
                <a:spcPts val="95"/>
              </a:spcBef>
            </a:pPr>
            <a:r>
              <a:rPr dirty="0" sz="2050">
                <a:latin typeface="Helvetica Neue"/>
                <a:cs typeface="Helvetica Neue"/>
              </a:rPr>
              <a:t>Not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all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data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samples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are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created</a:t>
            </a:r>
            <a:r>
              <a:rPr dirty="0" sz="2050" spc="-10">
                <a:latin typeface="Helvetica Neue"/>
                <a:cs typeface="Helvetica Neue"/>
              </a:rPr>
              <a:t> equally.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Removing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poor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samples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from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or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adding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better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samples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 spc="-20">
                <a:latin typeface="Helvetica Neue"/>
                <a:cs typeface="Helvetica Neue"/>
              </a:rPr>
              <a:t>your </a:t>
            </a:r>
            <a:r>
              <a:rPr dirty="0" sz="2050">
                <a:latin typeface="Helvetica Neue"/>
                <a:cs typeface="Helvetica Neue"/>
              </a:rPr>
              <a:t>dataset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can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improve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model’s</a:t>
            </a:r>
            <a:r>
              <a:rPr dirty="0" sz="2050" spc="-2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performance.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05089" y="5944469"/>
            <a:ext cx="30130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114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transfer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learning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72682" y="5816358"/>
            <a:ext cx="1185227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6180" marR="5080" indent="-1174115">
              <a:lnSpc>
                <a:spcPct val="100499"/>
              </a:lnSpc>
              <a:spcBef>
                <a:spcPts val="95"/>
              </a:spcBef>
            </a:pPr>
            <a:r>
              <a:rPr dirty="0" sz="2050" spc="-30">
                <a:latin typeface="Helvetica Neue"/>
                <a:cs typeface="Helvetica Neue"/>
              </a:rPr>
              <a:t>Take</a:t>
            </a:r>
            <a:r>
              <a:rPr dirty="0" sz="2050" spc="-2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model’s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pre-</a:t>
            </a:r>
            <a:r>
              <a:rPr dirty="0" sz="2050">
                <a:latin typeface="Helvetica Neue"/>
                <a:cs typeface="Helvetica Neue"/>
              </a:rPr>
              <a:t>learned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patterns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from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one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problem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and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tweak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them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suit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own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problem.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 spc="-25">
                <a:latin typeface="Helvetica Neue"/>
                <a:cs typeface="Helvetica Neue"/>
              </a:rPr>
              <a:t>For </a:t>
            </a:r>
            <a:r>
              <a:rPr dirty="0" sz="2050">
                <a:latin typeface="Helvetica Neue"/>
                <a:cs typeface="Helvetica Neue"/>
              </a:rPr>
              <a:t>example,</a:t>
            </a:r>
            <a:r>
              <a:rPr dirty="0" sz="2050" spc="-2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take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trained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on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pictures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cars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recognise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pictures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 spc="-10">
                <a:latin typeface="Helvetica Neue"/>
                <a:cs typeface="Helvetica Neue"/>
              </a:rPr>
              <a:t>trucks.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276709" y="7126623"/>
            <a:ext cx="28702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45">
                <a:latin typeface="Arial"/>
                <a:cs typeface="Arial"/>
              </a:rPr>
              <a:t>Simplify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your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90"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38006" y="6684385"/>
            <a:ext cx="1252156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>
                <a:latin typeface="Helvetica Neue"/>
                <a:cs typeface="Helvetica Neue"/>
              </a:rPr>
              <a:t>If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current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already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overfitting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training data,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may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be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complicated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model. </a:t>
            </a:r>
            <a:r>
              <a:rPr dirty="0" sz="2050" spc="-20">
                <a:latin typeface="Helvetica Neue"/>
                <a:cs typeface="Helvetica Neue"/>
              </a:rPr>
              <a:t>This </a:t>
            </a:r>
            <a:r>
              <a:rPr dirty="0" sz="2050">
                <a:latin typeface="Helvetica Neue"/>
                <a:cs typeface="Helvetica Neue"/>
              </a:rPr>
              <a:t>means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it's learning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patterns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 the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data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too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well and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isn't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able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 generalize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well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unseen data.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 spc="-25">
                <a:latin typeface="Helvetica Neue"/>
                <a:cs typeface="Helvetica Neue"/>
              </a:rPr>
              <a:t>One </a:t>
            </a:r>
            <a:r>
              <a:rPr dirty="0" sz="2050">
                <a:latin typeface="Helvetica Neue"/>
                <a:cs typeface="Helvetica Neue"/>
              </a:rPr>
              <a:t>way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simplify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 model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reduce 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number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 layers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uses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or 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reduce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number of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hidden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units </a:t>
            </a:r>
            <a:r>
              <a:rPr dirty="0" sz="2050" spc="-25">
                <a:latin typeface="Helvetica Neue"/>
                <a:cs typeface="Helvetica Neue"/>
              </a:rPr>
              <a:t>in </a:t>
            </a:r>
            <a:r>
              <a:rPr dirty="0" sz="2050">
                <a:latin typeface="Helvetica Neue"/>
                <a:cs typeface="Helvetica Neue"/>
              </a:rPr>
              <a:t>each </a:t>
            </a:r>
            <a:r>
              <a:rPr dirty="0" sz="2050" spc="-10">
                <a:latin typeface="Helvetica Neue"/>
                <a:cs typeface="Helvetica Neue"/>
              </a:rPr>
              <a:t>layer.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014414" y="8441598"/>
            <a:ext cx="33947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2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learning</a:t>
            </a:r>
            <a:r>
              <a:rPr dirty="0" sz="2450" spc="-15"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rate</a:t>
            </a:r>
            <a:r>
              <a:rPr dirty="0" sz="2450" spc="-15">
                <a:latin typeface="Arial"/>
                <a:cs typeface="Arial"/>
              </a:rPr>
              <a:t> </a:t>
            </a:r>
            <a:r>
              <a:rPr dirty="0" sz="2450" spc="45">
                <a:latin typeface="Arial"/>
                <a:cs typeface="Arial"/>
              </a:rPr>
              <a:t>decay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753189" y="8166896"/>
            <a:ext cx="12491085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idea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here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 slowly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decrease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learning rate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trains. This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akin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 reaching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for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a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coin </a:t>
            </a:r>
            <a:r>
              <a:rPr dirty="0" sz="2050" spc="-25">
                <a:latin typeface="Helvetica Neue"/>
                <a:cs typeface="Helvetica Neue"/>
              </a:rPr>
              <a:t>at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10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back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of a couch.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 closer you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get, the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smaller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steps.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same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with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learning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rate,</a:t>
            </a:r>
            <a:r>
              <a:rPr dirty="0" sz="2050" spc="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 </a:t>
            </a:r>
            <a:r>
              <a:rPr dirty="0" sz="2050" spc="-10">
                <a:latin typeface="Helvetica Neue"/>
                <a:cs typeface="Helvetica Neue"/>
              </a:rPr>
              <a:t>closer </a:t>
            </a:r>
            <a:r>
              <a:rPr dirty="0" sz="2050">
                <a:latin typeface="Helvetica Neue"/>
                <a:cs typeface="Helvetica Neue"/>
              </a:rPr>
              <a:t>you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get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u="sng" sz="2050">
                <a:uFill>
                  <a:solidFill>
                    <a:srgbClr val="000000"/>
                  </a:solidFill>
                </a:uFill>
                <a:latin typeface="Helvetica Neue"/>
                <a:cs typeface="Helvetica Neue"/>
              </a:rPr>
              <a:t>convergence</a:t>
            </a:r>
            <a:r>
              <a:rPr dirty="0" sz="2050">
                <a:latin typeface="Helvetica Neue"/>
                <a:cs typeface="Helvetica Neue"/>
              </a:rPr>
              <a:t>,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smaller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you'll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want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your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weight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updates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 spc="-25">
                <a:latin typeface="Helvetica Neue"/>
                <a:cs typeface="Helvetica Neue"/>
              </a:rPr>
              <a:t>be.</a:t>
            </a:r>
            <a:endParaRPr sz="2050">
              <a:latin typeface="Helvetica Neue"/>
              <a:cs typeface="Helvetica Neu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62152" y="9842379"/>
            <a:ext cx="26993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55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early</a:t>
            </a:r>
            <a:r>
              <a:rPr dirty="0" sz="2450" spc="-50">
                <a:latin typeface="Arial"/>
                <a:cs typeface="Arial"/>
              </a:rPr>
              <a:t> </a:t>
            </a:r>
            <a:r>
              <a:rPr dirty="0" sz="2450" spc="95">
                <a:latin typeface="Arial"/>
                <a:cs typeface="Arial"/>
              </a:rPr>
              <a:t>stopping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818239" y="9557204"/>
            <a:ext cx="12360910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u="sng" sz="2050">
                <a:uFill>
                  <a:solidFill>
                    <a:srgbClr val="000000"/>
                  </a:solidFill>
                </a:uFill>
                <a:latin typeface="Helvetica Neue"/>
                <a:cs typeface="Helvetica Neue"/>
              </a:rPr>
              <a:t>Early</a:t>
            </a:r>
            <a:r>
              <a:rPr dirty="0" u="sng" sz="2050" spc="-5">
                <a:uFill>
                  <a:solidFill>
                    <a:srgbClr val="000000"/>
                  </a:solidFill>
                </a:uFill>
                <a:latin typeface="Helvetica Neue"/>
                <a:cs typeface="Helvetica Neue"/>
              </a:rPr>
              <a:t> </a:t>
            </a:r>
            <a:r>
              <a:rPr dirty="0" u="sng" sz="2050">
                <a:uFill>
                  <a:solidFill>
                    <a:srgbClr val="000000"/>
                  </a:solidFill>
                </a:uFill>
                <a:latin typeface="Helvetica Neue"/>
                <a:cs typeface="Helvetica Neue"/>
              </a:rPr>
              <a:t>stopping</a:t>
            </a:r>
            <a:r>
              <a:rPr dirty="0" sz="2050">
                <a:latin typeface="Helvetica Neue"/>
                <a:cs typeface="Helvetica Neue"/>
              </a:rPr>
              <a:t> stops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 training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*before* it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begins 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overfit. As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in, say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the model's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loss has </a:t>
            </a:r>
            <a:r>
              <a:rPr dirty="0" sz="2050" spc="-10">
                <a:latin typeface="Helvetica Neue"/>
                <a:cs typeface="Helvetica Neue"/>
              </a:rPr>
              <a:t>stopped </a:t>
            </a:r>
            <a:r>
              <a:rPr dirty="0" sz="2050">
                <a:latin typeface="Helvetica Neue"/>
                <a:cs typeface="Helvetica Neue"/>
              </a:rPr>
              <a:t>decreasing</a:t>
            </a:r>
            <a:r>
              <a:rPr dirty="0" sz="2050" spc="-1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for 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past 10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epochs (this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number is arbitrary),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you may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want to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stop the</a:t>
            </a:r>
            <a:r>
              <a:rPr dirty="0" sz="2050" spc="-5">
                <a:latin typeface="Helvetica Neue"/>
                <a:cs typeface="Helvetica Neue"/>
              </a:rPr>
              <a:t> </a:t>
            </a:r>
            <a:r>
              <a:rPr dirty="0" sz="2050">
                <a:latin typeface="Helvetica Neue"/>
                <a:cs typeface="Helvetica Neue"/>
              </a:rPr>
              <a:t>model training </a:t>
            </a:r>
            <a:r>
              <a:rPr dirty="0" sz="2050" spc="-20">
                <a:latin typeface="Helvetica Neue"/>
                <a:cs typeface="Helvetica Neue"/>
              </a:rPr>
              <a:t>here </a:t>
            </a:r>
            <a:r>
              <a:rPr dirty="0" sz="2050">
                <a:latin typeface="Helvetica Neue"/>
                <a:cs typeface="Helvetica Neue"/>
              </a:rPr>
              <a:t>and go with the model weights that had the lowest loss (10 epochs </a:t>
            </a:r>
            <a:r>
              <a:rPr dirty="0" sz="2050" spc="-10">
                <a:latin typeface="Helvetica Neue"/>
                <a:cs typeface="Helvetica Neue"/>
              </a:rPr>
              <a:t>prior).</a:t>
            </a:r>
            <a:endParaRPr sz="20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412" rIns="0" bIns="0" rtlCol="0" vert="horz">
            <a:spAutoFit/>
          </a:bodyPr>
          <a:lstStyle/>
          <a:p>
            <a:pPr marL="1738630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Dealing</a:t>
            </a:r>
            <a:r>
              <a:rPr dirty="0" spc="-985"/>
              <a:t> </a:t>
            </a:r>
            <a:r>
              <a:rPr dirty="0" spc="570"/>
              <a:t>with</a:t>
            </a:r>
            <a:r>
              <a:rPr dirty="0" spc="-985"/>
              <a:t> </a:t>
            </a:r>
            <a:r>
              <a:rPr dirty="0" spc="400"/>
              <a:t>underfitting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64374" y="1978997"/>
            <a:ext cx="18473420" cy="8931910"/>
            <a:chOff x="764374" y="1978997"/>
            <a:chExt cx="18473420" cy="8931910"/>
          </a:xfrm>
        </p:grpSpPr>
        <p:sp>
          <p:nvSpPr>
            <p:cNvPr id="4" name="object 4" descr=""/>
            <p:cNvSpPr/>
            <p:nvPr/>
          </p:nvSpPr>
          <p:spPr>
            <a:xfrm>
              <a:off x="764362" y="1979008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4362" y="3467588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67"/>
                  </a:lnTo>
                  <a:lnTo>
                    <a:pt x="6413106" y="1488567"/>
                  </a:lnTo>
                  <a:lnTo>
                    <a:pt x="18473052" y="1488567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495615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644473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793331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4362" y="942189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68666" y="2103403"/>
            <a:ext cx="580453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1355" marR="5080" indent="-669290">
              <a:lnSpc>
                <a:spcPct val="107500"/>
              </a:lnSpc>
              <a:spcBef>
                <a:spcPts val="100"/>
              </a:spcBef>
            </a:pPr>
            <a:r>
              <a:rPr dirty="0" sz="3450" spc="95" b="1">
                <a:latin typeface="Arial"/>
                <a:cs typeface="Arial"/>
              </a:rPr>
              <a:t>Method</a:t>
            </a:r>
            <a:r>
              <a:rPr dirty="0" sz="3450" spc="-195" b="1">
                <a:latin typeface="Arial"/>
                <a:cs typeface="Arial"/>
              </a:rPr>
              <a:t> </a:t>
            </a:r>
            <a:r>
              <a:rPr dirty="0" sz="3450" spc="185" b="1">
                <a:latin typeface="Arial"/>
                <a:cs typeface="Arial"/>
              </a:rPr>
              <a:t>to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improve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a</a:t>
            </a:r>
            <a:r>
              <a:rPr dirty="0" sz="3450" spc="-190" b="1">
                <a:latin typeface="Arial"/>
                <a:cs typeface="Arial"/>
              </a:rPr>
              <a:t> </a:t>
            </a:r>
            <a:r>
              <a:rPr dirty="0" sz="3450" spc="40" b="1">
                <a:latin typeface="Arial"/>
                <a:cs typeface="Arial"/>
              </a:rPr>
              <a:t>model </a:t>
            </a:r>
            <a:r>
              <a:rPr dirty="0" sz="3450" spc="45" b="1">
                <a:latin typeface="Arial"/>
                <a:cs typeface="Arial"/>
              </a:rPr>
              <a:t>(reduce</a:t>
            </a:r>
            <a:r>
              <a:rPr dirty="0" sz="3450" spc="-220" b="1">
                <a:latin typeface="Arial"/>
                <a:cs typeface="Arial"/>
              </a:rPr>
              <a:t> </a:t>
            </a:r>
            <a:r>
              <a:rPr dirty="0" sz="3450" spc="-10" b="1">
                <a:latin typeface="Arial"/>
                <a:cs typeface="Arial"/>
              </a:rPr>
              <a:t>underKtting)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424867" y="2423812"/>
            <a:ext cx="356552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45" b="1">
                <a:latin typeface="Arial"/>
                <a:cs typeface="Arial"/>
              </a:rPr>
              <a:t>What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b="1">
                <a:latin typeface="Arial"/>
                <a:cs typeface="Arial"/>
              </a:rPr>
              <a:t>does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135" b="1">
                <a:latin typeface="Arial"/>
                <a:cs typeface="Arial"/>
              </a:rPr>
              <a:t>it</a:t>
            </a:r>
            <a:r>
              <a:rPr dirty="0" sz="3450" spc="-215" b="1">
                <a:latin typeface="Arial"/>
                <a:cs typeface="Arial"/>
              </a:rPr>
              <a:t> </a:t>
            </a:r>
            <a:r>
              <a:rPr dirty="0" sz="3450" spc="-30" b="1">
                <a:latin typeface="Arial"/>
                <a:cs typeface="Arial"/>
              </a:rPr>
              <a:t>do?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29453" y="4001561"/>
            <a:ext cx="52832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35">
                <a:latin typeface="Arial"/>
                <a:cs typeface="Arial"/>
              </a:rPr>
              <a:t>Add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100">
                <a:latin typeface="Arial"/>
                <a:cs typeface="Arial"/>
              </a:rPr>
              <a:t>more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55">
                <a:latin typeface="Arial"/>
                <a:cs typeface="Arial"/>
              </a:rPr>
              <a:t>layers/units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204">
                <a:latin typeface="Arial"/>
                <a:cs typeface="Arial"/>
              </a:rPr>
              <a:t>to</a:t>
            </a:r>
            <a:r>
              <a:rPr dirty="0" sz="2450" spc="-135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your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90"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585245" y="3488928"/>
            <a:ext cx="11244580" cy="14452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If your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 is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underfitting, it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may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not have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enough capability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 *</a:t>
            </a:r>
            <a:r>
              <a:rPr dirty="0" sz="2300" i="1">
                <a:latin typeface="Helvetica Neue"/>
                <a:cs typeface="Helvetica Neue"/>
              </a:rPr>
              <a:t>learn</a:t>
            </a:r>
            <a:r>
              <a:rPr dirty="0" sz="2300">
                <a:latin typeface="Helvetica Neue"/>
                <a:cs typeface="Helvetica Neue"/>
              </a:rPr>
              <a:t>*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required </a:t>
            </a:r>
            <a:r>
              <a:rPr dirty="0" sz="2300">
                <a:latin typeface="Helvetica Neue"/>
                <a:cs typeface="Helvetica Neue"/>
              </a:rPr>
              <a:t>patterns/weights/representations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be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predictive.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One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way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add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20">
                <a:latin typeface="Helvetica Neue"/>
                <a:cs typeface="Helvetica Neue"/>
              </a:rPr>
              <a:t>more </a:t>
            </a:r>
            <a:r>
              <a:rPr dirty="0" sz="2300">
                <a:latin typeface="Helvetica Neue"/>
                <a:cs typeface="Helvetica Neue"/>
              </a:rPr>
              <a:t>predictive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power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is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increase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number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hidden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layers/units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within </a:t>
            </a:r>
            <a:r>
              <a:rPr dirty="0" sz="2300">
                <a:latin typeface="Helvetica Neue"/>
                <a:cs typeface="Helvetica Neue"/>
              </a:rPr>
              <a:t>those </a:t>
            </a:r>
            <a:r>
              <a:rPr dirty="0" sz="2300" spc="-10">
                <a:latin typeface="Helvetica Neue"/>
                <a:cs typeface="Helvetica Neue"/>
              </a:rPr>
              <a:t>layers.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73247" y="5490140"/>
            <a:ext cx="33953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latin typeface="Arial"/>
                <a:cs typeface="Arial"/>
              </a:rPr>
              <a:t>Tweak</a:t>
            </a:r>
            <a:r>
              <a:rPr dirty="0" sz="2450" spc="5">
                <a:latin typeface="Arial"/>
                <a:cs typeface="Arial"/>
              </a:rPr>
              <a:t> </a:t>
            </a:r>
            <a:r>
              <a:rPr dirty="0" sz="2450" spc="135">
                <a:latin typeface="Arial"/>
                <a:cs typeface="Arial"/>
              </a:rPr>
              <a:t>the</a:t>
            </a:r>
            <a:r>
              <a:rPr dirty="0" sz="2450" spc="10">
                <a:latin typeface="Arial"/>
                <a:cs typeface="Arial"/>
              </a:rPr>
              <a:t> </a:t>
            </a:r>
            <a:r>
              <a:rPr dirty="0" sz="2450">
                <a:latin typeface="Arial"/>
                <a:cs typeface="Arial"/>
              </a:rPr>
              <a:t>learning</a:t>
            </a:r>
            <a:r>
              <a:rPr dirty="0" sz="2450" spc="1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rate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51577" y="5145042"/>
            <a:ext cx="11711940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Perhaps your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model's learning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rate is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too high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 begin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with. And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it's trying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 update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 spc="-25">
                <a:latin typeface="Helvetica Neue"/>
                <a:cs typeface="Helvetica Neue"/>
              </a:rPr>
              <a:t>its </a:t>
            </a:r>
            <a:r>
              <a:rPr dirty="0" sz="2300">
                <a:latin typeface="Helvetica Neue"/>
                <a:cs typeface="Helvetica Neue"/>
              </a:rPr>
              <a:t>weights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each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epoch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too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much,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turn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not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learning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anything.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this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case,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might</a:t>
            </a:r>
            <a:r>
              <a:rPr dirty="0" sz="2300" spc="1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lower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learning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rate</a:t>
            </a:r>
            <a:r>
              <a:rPr dirty="0" sz="2300" spc="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and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see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what</a:t>
            </a:r>
            <a:r>
              <a:rPr dirty="0" sz="2300" spc="10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happens.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861763" y="6978720"/>
            <a:ext cx="22186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latin typeface="Arial"/>
                <a:cs typeface="Arial"/>
              </a:rPr>
              <a:t>Train</a:t>
            </a:r>
            <a:r>
              <a:rPr dirty="0" sz="2450" spc="-145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for</a:t>
            </a:r>
            <a:r>
              <a:rPr dirty="0" sz="2450" spc="-140"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longer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92476" y="6633621"/>
            <a:ext cx="11630025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latin typeface="Helvetica Neue"/>
                <a:cs typeface="Helvetica Neue"/>
              </a:rPr>
              <a:t>Sometimes</a:t>
            </a:r>
            <a:r>
              <a:rPr dirty="0" sz="2300" spc="-2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just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needs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more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time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learn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representations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data.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If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find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25">
                <a:latin typeface="Helvetica Neue"/>
                <a:cs typeface="Helvetica Neue"/>
              </a:rPr>
              <a:t>in </a:t>
            </a:r>
            <a:r>
              <a:rPr dirty="0" sz="2300">
                <a:latin typeface="Helvetica Neue"/>
                <a:cs typeface="Helvetica Neue"/>
              </a:rPr>
              <a:t>your smaller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experiments your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isn't learning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anything, perhaps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leaving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it train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for</a:t>
            </a:r>
            <a:r>
              <a:rPr dirty="0" sz="2300" spc="5">
                <a:latin typeface="Helvetica Neue"/>
                <a:cs typeface="Helvetica Neue"/>
              </a:rPr>
              <a:t> </a:t>
            </a:r>
            <a:r>
              <a:rPr dirty="0" sz="2300" spc="-50">
                <a:latin typeface="Helvetica Neue"/>
                <a:cs typeface="Helvetica Neue"/>
              </a:rPr>
              <a:t>a </a:t>
            </a:r>
            <a:r>
              <a:rPr dirty="0" sz="2300">
                <a:latin typeface="Helvetica Neue"/>
                <a:cs typeface="Helvetica Neue"/>
              </a:rPr>
              <a:t>more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epochs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may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result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in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better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performance.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64393" y="8467299"/>
            <a:ext cx="30130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114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transfer</a:t>
            </a:r>
            <a:r>
              <a:rPr dirty="0" sz="2450" spc="-110">
                <a:latin typeface="Arial"/>
                <a:cs typeface="Arial"/>
              </a:rPr>
              <a:t> </a:t>
            </a:r>
            <a:r>
              <a:rPr dirty="0" sz="2450" spc="-10">
                <a:latin typeface="Arial"/>
                <a:cs typeface="Arial"/>
              </a:rPr>
              <a:t>learning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51700" y="8122201"/>
            <a:ext cx="11511915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 spc="-35">
                <a:latin typeface="Helvetica Neue"/>
                <a:cs typeface="Helvetica Neue"/>
              </a:rPr>
              <a:t>Take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model’s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 spc="-20">
                <a:latin typeface="Helvetica Neue"/>
                <a:cs typeface="Helvetica Neue"/>
              </a:rPr>
              <a:t>pre-</a:t>
            </a:r>
            <a:r>
              <a:rPr dirty="0" sz="2300">
                <a:latin typeface="Helvetica Neue"/>
                <a:cs typeface="Helvetica Neue"/>
              </a:rPr>
              <a:t>learned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patterns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from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one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problem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and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tweak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them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suit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 spc="-25">
                <a:latin typeface="Helvetica Neue"/>
                <a:cs typeface="Helvetica Neue"/>
              </a:rPr>
              <a:t>own </a:t>
            </a:r>
            <a:r>
              <a:rPr dirty="0" sz="2300">
                <a:latin typeface="Helvetica Neue"/>
                <a:cs typeface="Helvetica Neue"/>
              </a:rPr>
              <a:t>problem.</a:t>
            </a:r>
            <a:r>
              <a:rPr dirty="0" sz="2300" spc="-2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For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example,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take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a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trained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on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pictures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of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cars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recognise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pictures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 spc="-25">
                <a:latin typeface="Helvetica Neue"/>
                <a:cs typeface="Helvetica Neue"/>
              </a:rPr>
              <a:t>of </a:t>
            </a:r>
            <a:r>
              <a:rPr dirty="0" sz="2300" spc="-10">
                <a:latin typeface="Helvetica Neue"/>
                <a:cs typeface="Helvetica Neue"/>
              </a:rPr>
              <a:t>trucks.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59789" y="9955879"/>
            <a:ext cx="32226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5">
                <a:latin typeface="Arial"/>
                <a:cs typeface="Arial"/>
              </a:rPr>
              <a:t>Use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-35">
                <a:latin typeface="Arial"/>
                <a:cs typeface="Arial"/>
              </a:rPr>
              <a:t>less</a:t>
            </a:r>
            <a:r>
              <a:rPr dirty="0" sz="2450" spc="-130">
                <a:latin typeface="Arial"/>
                <a:cs typeface="Arial"/>
              </a:rPr>
              <a:t> </a:t>
            </a:r>
            <a:r>
              <a:rPr dirty="0" sz="2450" spc="40">
                <a:latin typeface="Arial"/>
                <a:cs typeface="Arial"/>
              </a:rPr>
              <a:t>regularization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94822" y="9788784"/>
            <a:ext cx="11625580" cy="733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latin typeface="Helvetica Neue"/>
                <a:cs typeface="Helvetica Neue"/>
              </a:rPr>
              <a:t>Perhaps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model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is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underfitting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because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you're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trying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prevent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overfitting</a:t>
            </a:r>
            <a:r>
              <a:rPr dirty="0" sz="2300" spc="-10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too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 spc="-10">
                <a:latin typeface="Helvetica Neue"/>
                <a:cs typeface="Helvetica Neue"/>
              </a:rPr>
              <a:t>much.</a:t>
            </a:r>
            <a:endParaRPr sz="2300">
              <a:latin typeface="Helvetica Neue"/>
              <a:cs typeface="Helvetica Neue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300">
                <a:latin typeface="Helvetica Neue"/>
                <a:cs typeface="Helvetica Neue"/>
              </a:rPr>
              <a:t>Holding</a:t>
            </a:r>
            <a:r>
              <a:rPr dirty="0" sz="2300" spc="-1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back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on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regularization techniques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can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help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your model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fit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the</a:t>
            </a:r>
            <a:r>
              <a:rPr dirty="0" sz="2300" spc="-5">
                <a:latin typeface="Helvetica Neue"/>
                <a:cs typeface="Helvetica Neue"/>
              </a:rPr>
              <a:t> </a:t>
            </a:r>
            <a:r>
              <a:rPr dirty="0" sz="2300">
                <a:latin typeface="Helvetica Neue"/>
                <a:cs typeface="Helvetica Neue"/>
              </a:rPr>
              <a:t>data </a:t>
            </a:r>
            <a:r>
              <a:rPr dirty="0" sz="2300" spc="-10">
                <a:latin typeface="Helvetica Neue"/>
                <a:cs typeface="Helvetica Neue"/>
              </a:rPr>
              <a:t>better.</a:t>
            </a:r>
            <a:endParaRPr sz="23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4107" y="261179"/>
            <a:ext cx="1437894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95"/>
              <a:t>Predicting</a:t>
            </a:r>
            <a:r>
              <a:rPr dirty="0" spc="-969"/>
              <a:t> </a:t>
            </a:r>
            <a:r>
              <a:rPr dirty="0" spc="325"/>
              <a:t>on</a:t>
            </a:r>
            <a:r>
              <a:rPr dirty="0" spc="-969"/>
              <a:t> </a:t>
            </a:r>
            <a:r>
              <a:rPr dirty="0" spc="360"/>
              <a:t>custom</a:t>
            </a:r>
            <a:r>
              <a:rPr dirty="0" spc="-969"/>
              <a:t> </a:t>
            </a:r>
            <a:r>
              <a:rPr dirty="0" spc="285"/>
              <a:t>data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5022098" y="8474397"/>
            <a:ext cx="271081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459105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3300" spc="-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30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dirty="0" sz="3300" spc="-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60" b="1">
                <a:solidFill>
                  <a:srgbClr val="FFFFFF"/>
                </a:solidFill>
                <a:latin typeface="Arial"/>
                <a:cs typeface="Arial"/>
              </a:rPr>
              <a:t>shape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 rot="21540000">
            <a:off x="13777790" y="1682561"/>
            <a:ext cx="5192824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05"/>
              </a:lnSpc>
            </a:pPr>
            <a:r>
              <a:rPr dirty="0" baseline="-6734" sz="4950" b="1">
                <a:solidFill>
                  <a:srgbClr val="FFFFFF"/>
                </a:solidFill>
                <a:latin typeface="Bradley Hand"/>
                <a:cs typeface="Bradley Hand"/>
              </a:rPr>
              <a:t>(3</a:t>
            </a:r>
            <a:r>
              <a:rPr dirty="0" baseline="-6734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5892" sz="4950" b="1">
                <a:solidFill>
                  <a:srgbClr val="FFFFFF"/>
                </a:solidFill>
                <a:latin typeface="Bradley Hand"/>
                <a:cs typeface="Bradley Hand"/>
              </a:rPr>
              <a:t>things</a:t>
            </a:r>
            <a:r>
              <a:rPr dirty="0" baseline="-5892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367" sz="49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-3367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525" sz="4950" b="1">
                <a:solidFill>
                  <a:srgbClr val="FFFFFF"/>
                </a:solidFill>
                <a:latin typeface="Bradley Hand"/>
                <a:cs typeface="Bradley Hand"/>
              </a:rPr>
              <a:t>make</a:t>
            </a:r>
            <a:r>
              <a:rPr dirty="0" baseline="-2525" sz="4950" spc="-179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sure</a:t>
            </a:r>
            <a:r>
              <a:rPr dirty="0" sz="3300" spc="-1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83" sz="4950" spc="-30" b="1">
                <a:solidFill>
                  <a:srgbClr val="FFFFFF"/>
                </a:solidFill>
                <a:latin typeface="Bradley Hand"/>
                <a:cs typeface="Bradley Hand"/>
              </a:rPr>
              <a:t>of…)</a:t>
            </a:r>
            <a:endParaRPr baseline="1683" sz="4950">
              <a:latin typeface="Bradley Hand"/>
              <a:cs typeface="Bradley Han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95103" y="8474397"/>
            <a:ext cx="311404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6670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33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300" spc="-2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6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300" spc="-2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same </a:t>
            </a:r>
            <a:r>
              <a:rPr dirty="0" sz="3300" spc="-40" b="1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dirty="0" sz="330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55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25381" y="8694286"/>
            <a:ext cx="45878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33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3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14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300" spc="-2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3300" spc="-2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datatype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779" y="5072175"/>
            <a:ext cx="2844878" cy="284487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788602" y="5876878"/>
            <a:ext cx="706120" cy="100965"/>
            <a:chOff x="2788602" y="5876878"/>
            <a:chExt cx="706120" cy="100965"/>
          </a:xfrm>
        </p:grpSpPr>
        <p:sp>
          <p:nvSpPr>
            <p:cNvPr id="9" name="object 9" descr=""/>
            <p:cNvSpPr/>
            <p:nvPr/>
          </p:nvSpPr>
          <p:spPr>
            <a:xfrm>
              <a:off x="2788602" y="5927139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93865" y="58768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4288194" y="3686472"/>
            <a:ext cx="38614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[64,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64,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3]</a:t>
            </a:r>
            <a:endParaRPr sz="2850">
              <a:latin typeface="Andale Mono"/>
              <a:cs typeface="Andale Mono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4230906" y="3624636"/>
            <a:ext cx="3970654" cy="1276350"/>
            <a:chOff x="14230906" y="3624636"/>
            <a:chExt cx="3970654" cy="1276350"/>
          </a:xfrm>
        </p:grpSpPr>
        <p:sp>
          <p:nvSpPr>
            <p:cNvPr id="13" name="object 13" descr=""/>
            <p:cNvSpPr/>
            <p:nvPr/>
          </p:nvSpPr>
          <p:spPr>
            <a:xfrm>
              <a:off x="16221338" y="4341437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w="0" h="469900">
                  <a:moveTo>
                    <a:pt x="0" y="0"/>
                  </a:moveTo>
                  <a:lnTo>
                    <a:pt x="0" y="459017"/>
                  </a:lnTo>
                  <a:lnTo>
                    <a:pt x="0" y="46948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171077" y="48004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257083" y="3650813"/>
              <a:ext cx="3918585" cy="627380"/>
            </a:xfrm>
            <a:custGeom>
              <a:avLst/>
              <a:gdLst/>
              <a:ahLst/>
              <a:cxnLst/>
              <a:rect l="l" t="t" r="r" b="b"/>
              <a:pathLst>
                <a:path w="3918584" h="627379">
                  <a:moveTo>
                    <a:pt x="309467" y="0"/>
                  </a:moveTo>
                  <a:lnTo>
                    <a:pt x="3608625" y="0"/>
                  </a:lnTo>
                  <a:lnTo>
                    <a:pt x="3670207" y="236"/>
                  </a:lnTo>
                  <a:lnTo>
                    <a:pt x="3719871" y="1895"/>
                  </a:lnTo>
                  <a:lnTo>
                    <a:pt x="3759318" y="6397"/>
                  </a:lnTo>
                  <a:lnTo>
                    <a:pt x="3827269" y="33447"/>
                  </a:lnTo>
                  <a:lnTo>
                    <a:pt x="3859079" y="59013"/>
                  </a:lnTo>
                  <a:lnTo>
                    <a:pt x="3884645" y="90824"/>
                  </a:lnTo>
                  <a:lnTo>
                    <a:pt x="3902928" y="127841"/>
                  </a:lnTo>
                  <a:lnTo>
                    <a:pt x="3916197" y="198221"/>
                  </a:lnTo>
                  <a:lnTo>
                    <a:pt x="3917856" y="247885"/>
                  </a:lnTo>
                  <a:lnTo>
                    <a:pt x="3918093" y="309467"/>
                  </a:lnTo>
                  <a:lnTo>
                    <a:pt x="3918093" y="317685"/>
                  </a:lnTo>
                  <a:lnTo>
                    <a:pt x="3917856" y="379267"/>
                  </a:lnTo>
                  <a:lnTo>
                    <a:pt x="3916197" y="428931"/>
                  </a:lnTo>
                  <a:lnTo>
                    <a:pt x="3911695" y="468378"/>
                  </a:lnTo>
                  <a:lnTo>
                    <a:pt x="3884645" y="536328"/>
                  </a:lnTo>
                  <a:lnTo>
                    <a:pt x="3859079" y="568139"/>
                  </a:lnTo>
                  <a:lnTo>
                    <a:pt x="3827269" y="593704"/>
                  </a:lnTo>
                  <a:lnTo>
                    <a:pt x="3790252" y="611987"/>
                  </a:lnTo>
                  <a:lnTo>
                    <a:pt x="3719871" y="625257"/>
                  </a:lnTo>
                  <a:lnTo>
                    <a:pt x="3670207" y="626915"/>
                  </a:lnTo>
                  <a:lnTo>
                    <a:pt x="3608625" y="627152"/>
                  </a:lnTo>
                  <a:lnTo>
                    <a:pt x="309467" y="627152"/>
                  </a:lnTo>
                  <a:lnTo>
                    <a:pt x="247885" y="626915"/>
                  </a:lnTo>
                  <a:lnTo>
                    <a:pt x="198221" y="625257"/>
                  </a:lnTo>
                  <a:lnTo>
                    <a:pt x="158774" y="620754"/>
                  </a:lnTo>
                  <a:lnTo>
                    <a:pt x="90824" y="593704"/>
                  </a:lnTo>
                  <a:lnTo>
                    <a:pt x="59013" y="568139"/>
                  </a:lnTo>
                  <a:lnTo>
                    <a:pt x="33447" y="536328"/>
                  </a:lnTo>
                  <a:lnTo>
                    <a:pt x="15165" y="499311"/>
                  </a:lnTo>
                  <a:lnTo>
                    <a:pt x="1895" y="428931"/>
                  </a:lnTo>
                  <a:lnTo>
                    <a:pt x="236" y="379267"/>
                  </a:lnTo>
                  <a:lnTo>
                    <a:pt x="0" y="317685"/>
                  </a:lnTo>
                  <a:lnTo>
                    <a:pt x="0" y="309467"/>
                  </a:lnTo>
                  <a:lnTo>
                    <a:pt x="236" y="247885"/>
                  </a:lnTo>
                  <a:lnTo>
                    <a:pt x="1895" y="198221"/>
                  </a:lnTo>
                  <a:lnTo>
                    <a:pt x="6397" y="158774"/>
                  </a:lnTo>
                  <a:lnTo>
                    <a:pt x="33447" y="90824"/>
                  </a:lnTo>
                  <a:lnTo>
                    <a:pt x="59013" y="59013"/>
                  </a:lnTo>
                  <a:lnTo>
                    <a:pt x="90824" y="33447"/>
                  </a:lnTo>
                  <a:lnTo>
                    <a:pt x="127841" y="15165"/>
                  </a:lnTo>
                  <a:lnTo>
                    <a:pt x="198221" y="1895"/>
                  </a:lnTo>
                  <a:lnTo>
                    <a:pt x="247885" y="236"/>
                  </a:lnTo>
                  <a:lnTo>
                    <a:pt x="309467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3529296" y="5027419"/>
            <a:ext cx="538988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105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1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r>
              <a:rPr dirty="0" sz="21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FFFFFF"/>
                </a:solidFill>
                <a:latin typeface="Arial"/>
                <a:cs typeface="Arial"/>
              </a:rPr>
              <a:t>dimension</a:t>
            </a:r>
            <a:r>
              <a:rPr dirty="0" sz="21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1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FFFFFF"/>
                </a:solidFill>
                <a:latin typeface="Arial"/>
                <a:cs typeface="Arial"/>
              </a:rPr>
              <a:t>rearrange</a:t>
            </a:r>
            <a:r>
              <a:rPr dirty="0" sz="21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12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21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50" spc="4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6171078" y="5584798"/>
            <a:ext cx="100965" cy="560070"/>
            <a:chOff x="16171078" y="5584798"/>
            <a:chExt cx="100965" cy="560070"/>
          </a:xfrm>
        </p:grpSpPr>
        <p:sp>
          <p:nvSpPr>
            <p:cNvPr id="18" name="object 18" descr=""/>
            <p:cNvSpPr/>
            <p:nvPr/>
          </p:nvSpPr>
          <p:spPr>
            <a:xfrm>
              <a:off x="16221338" y="5584798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w="0" h="469900">
                  <a:moveTo>
                    <a:pt x="0" y="0"/>
                  </a:moveTo>
                  <a:lnTo>
                    <a:pt x="0" y="459017"/>
                  </a:lnTo>
                  <a:lnTo>
                    <a:pt x="0" y="46948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171078" y="604381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 rot="21540000">
            <a:off x="13364350" y="3173602"/>
            <a:ext cx="168552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95"/>
              </a:lnSpc>
            </a:pP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Original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3032785" y="6235657"/>
            <a:ext cx="6680834" cy="1167130"/>
          </a:xfrm>
          <a:custGeom>
            <a:avLst/>
            <a:gdLst/>
            <a:ahLst/>
            <a:cxnLst/>
            <a:rect l="l" t="t" r="r" b="b"/>
            <a:pathLst>
              <a:path w="6680834" h="1167129">
                <a:moveTo>
                  <a:pt x="527677" y="0"/>
                </a:moveTo>
                <a:lnTo>
                  <a:pt x="6153120" y="0"/>
                </a:lnTo>
                <a:lnTo>
                  <a:pt x="6225525" y="119"/>
                </a:lnTo>
                <a:lnTo>
                  <a:pt x="6288467" y="957"/>
                </a:lnTo>
                <a:lnTo>
                  <a:pt x="6342807" y="3232"/>
                </a:lnTo>
                <a:lnTo>
                  <a:pt x="6389405" y="7661"/>
                </a:lnTo>
                <a:lnTo>
                  <a:pt x="6429120" y="14964"/>
                </a:lnTo>
                <a:lnTo>
                  <a:pt x="6505791" y="45173"/>
                </a:lnTo>
                <a:lnTo>
                  <a:pt x="6545086" y="70270"/>
                </a:lnTo>
                <a:lnTo>
                  <a:pt x="6580172" y="100624"/>
                </a:lnTo>
                <a:lnTo>
                  <a:pt x="6610527" y="135711"/>
                </a:lnTo>
                <a:lnTo>
                  <a:pt x="6635624" y="175006"/>
                </a:lnTo>
                <a:lnTo>
                  <a:pt x="6654939" y="217984"/>
                </a:lnTo>
                <a:lnTo>
                  <a:pt x="6673136" y="291393"/>
                </a:lnTo>
                <a:lnTo>
                  <a:pt x="6677565" y="337990"/>
                </a:lnTo>
                <a:lnTo>
                  <a:pt x="6679839" y="392330"/>
                </a:lnTo>
                <a:lnTo>
                  <a:pt x="6680677" y="455272"/>
                </a:lnTo>
                <a:lnTo>
                  <a:pt x="6680797" y="527677"/>
                </a:lnTo>
                <a:lnTo>
                  <a:pt x="6680797" y="639421"/>
                </a:lnTo>
                <a:lnTo>
                  <a:pt x="6680677" y="711826"/>
                </a:lnTo>
                <a:lnTo>
                  <a:pt x="6679839" y="774768"/>
                </a:lnTo>
                <a:lnTo>
                  <a:pt x="6677565" y="829108"/>
                </a:lnTo>
                <a:lnTo>
                  <a:pt x="6673136" y="875705"/>
                </a:lnTo>
                <a:lnTo>
                  <a:pt x="6665833" y="915421"/>
                </a:lnTo>
                <a:lnTo>
                  <a:pt x="6635624" y="992092"/>
                </a:lnTo>
                <a:lnTo>
                  <a:pt x="6610527" y="1031387"/>
                </a:lnTo>
                <a:lnTo>
                  <a:pt x="6580172" y="1066474"/>
                </a:lnTo>
                <a:lnTo>
                  <a:pt x="6545086" y="1096828"/>
                </a:lnTo>
                <a:lnTo>
                  <a:pt x="6505791" y="1121925"/>
                </a:lnTo>
                <a:lnTo>
                  <a:pt x="6462813" y="1141240"/>
                </a:lnTo>
                <a:lnTo>
                  <a:pt x="6389405" y="1159437"/>
                </a:lnTo>
                <a:lnTo>
                  <a:pt x="6342807" y="1163867"/>
                </a:lnTo>
                <a:lnTo>
                  <a:pt x="6288467" y="1166141"/>
                </a:lnTo>
                <a:lnTo>
                  <a:pt x="6225525" y="1166979"/>
                </a:lnTo>
                <a:lnTo>
                  <a:pt x="6153120" y="1167099"/>
                </a:lnTo>
                <a:lnTo>
                  <a:pt x="527677" y="1167099"/>
                </a:lnTo>
                <a:lnTo>
                  <a:pt x="455272" y="1166979"/>
                </a:lnTo>
                <a:lnTo>
                  <a:pt x="392330" y="1166141"/>
                </a:lnTo>
                <a:lnTo>
                  <a:pt x="337990" y="1163867"/>
                </a:lnTo>
                <a:lnTo>
                  <a:pt x="291393" y="1159437"/>
                </a:lnTo>
                <a:lnTo>
                  <a:pt x="251677" y="1152134"/>
                </a:lnTo>
                <a:lnTo>
                  <a:pt x="175006" y="1121925"/>
                </a:lnTo>
                <a:lnTo>
                  <a:pt x="135711" y="1096828"/>
                </a:lnTo>
                <a:lnTo>
                  <a:pt x="100624" y="1066474"/>
                </a:lnTo>
                <a:lnTo>
                  <a:pt x="70270" y="1031387"/>
                </a:lnTo>
                <a:lnTo>
                  <a:pt x="45173" y="992092"/>
                </a:lnTo>
                <a:lnTo>
                  <a:pt x="25858" y="949114"/>
                </a:lnTo>
                <a:lnTo>
                  <a:pt x="7661" y="875705"/>
                </a:lnTo>
                <a:lnTo>
                  <a:pt x="3232" y="829108"/>
                </a:lnTo>
                <a:lnTo>
                  <a:pt x="957" y="774768"/>
                </a:lnTo>
                <a:lnTo>
                  <a:pt x="119" y="711826"/>
                </a:lnTo>
                <a:lnTo>
                  <a:pt x="0" y="639421"/>
                </a:lnTo>
                <a:lnTo>
                  <a:pt x="0" y="527677"/>
                </a:lnTo>
                <a:lnTo>
                  <a:pt x="119" y="455272"/>
                </a:lnTo>
                <a:lnTo>
                  <a:pt x="957" y="392330"/>
                </a:lnTo>
                <a:lnTo>
                  <a:pt x="3232" y="337990"/>
                </a:lnTo>
                <a:lnTo>
                  <a:pt x="7661" y="291393"/>
                </a:lnTo>
                <a:lnTo>
                  <a:pt x="14964" y="251677"/>
                </a:lnTo>
                <a:lnTo>
                  <a:pt x="45173" y="175006"/>
                </a:lnTo>
                <a:lnTo>
                  <a:pt x="70270" y="135711"/>
                </a:lnTo>
                <a:lnTo>
                  <a:pt x="100624" y="100624"/>
                </a:lnTo>
                <a:lnTo>
                  <a:pt x="135711" y="70270"/>
                </a:lnTo>
                <a:lnTo>
                  <a:pt x="175006" y="45173"/>
                </a:lnTo>
                <a:lnTo>
                  <a:pt x="217984" y="25858"/>
                </a:lnTo>
                <a:lnTo>
                  <a:pt x="291393" y="7661"/>
                </a:lnTo>
                <a:lnTo>
                  <a:pt x="337990" y="3232"/>
                </a:lnTo>
                <a:lnTo>
                  <a:pt x="392330" y="957"/>
                </a:lnTo>
                <a:lnTo>
                  <a:pt x="455272" y="119"/>
                </a:lnTo>
                <a:lnTo>
                  <a:pt x="527677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3129654" y="6118364"/>
            <a:ext cx="6578600" cy="1818639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64,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64,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3]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(NHWC)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3,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64,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64]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ndale Mono"/>
                <a:cs typeface="Andale Mono"/>
              </a:rPr>
              <a:t>(NCHW)</a:t>
            </a:r>
            <a:endParaRPr sz="2850">
              <a:latin typeface="Andale Mono"/>
              <a:cs typeface="Andale Mono"/>
            </a:endParaRPr>
          </a:p>
          <a:p>
            <a:pPr marL="2668270">
              <a:lnSpc>
                <a:spcPct val="100000"/>
              </a:lnSpc>
              <a:spcBef>
                <a:spcPts val="1410"/>
              </a:spcBef>
            </a:pP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Same</a:t>
            </a:r>
            <a:r>
              <a:rPr dirty="0" sz="33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sz="3300" spc="-7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33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input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95672" y="5092127"/>
            <a:ext cx="3656965" cy="165925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[[0.31,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[0.92,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[0.25,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4" name="object 24" descr=""/>
          <p:cNvSpPr txBox="1"/>
          <p:nvPr/>
        </p:nvSpPr>
        <p:spPr>
          <a:xfrm rot="21420000">
            <a:off x="5316369" y="6644554"/>
            <a:ext cx="2413471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15"/>
              </a:lnSpc>
            </a:pP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torch.float32</a:t>
            </a:r>
            <a:endParaRPr sz="3300">
              <a:latin typeface="Bradley Hand"/>
              <a:cs typeface="Bradley Hand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6060" y="3391501"/>
            <a:ext cx="4672127" cy="1721915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 rot="60000">
            <a:off x="7806050" y="2831497"/>
            <a:ext cx="449126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Is</a:t>
            </a:r>
            <a:r>
              <a:rPr dirty="0" sz="330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sz="33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33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on</a:t>
            </a:r>
            <a:r>
              <a:rPr dirty="0" sz="33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sz="33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Bradley Hand"/>
                <a:cs typeface="Bradley Hand"/>
              </a:rPr>
              <a:t>GPU?</a:t>
            </a:r>
            <a:endParaRPr sz="3300">
              <a:latin typeface="Bradley Hand"/>
              <a:cs typeface="Bradley Hand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307" y="4313955"/>
            <a:ext cx="2010483" cy="2680644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80051" y="3679864"/>
            <a:ext cx="26879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Bradley Hand"/>
                <a:cs typeface="Bradley Hand"/>
              </a:rPr>
              <a:t>Custom</a:t>
            </a:r>
            <a:r>
              <a:rPr dirty="0" sz="3300" spc="-1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Bradley Hand"/>
                <a:cs typeface="Bradley Hand"/>
              </a:rPr>
              <a:t>image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29" name="object 29" descr=""/>
          <p:cNvSpPr txBox="1"/>
          <p:nvPr/>
        </p:nvSpPr>
        <p:spPr>
          <a:xfrm rot="20760000">
            <a:off x="7628493" y="3950171"/>
            <a:ext cx="2306698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550" spc="-65">
                <a:solidFill>
                  <a:srgbClr val="FFFFFF"/>
                </a:solidFill>
                <a:latin typeface="Andale Mono"/>
                <a:cs typeface="Andale Mono"/>
              </a:rPr>
              <a:t>[[0.31,</a:t>
            </a:r>
            <a:r>
              <a:rPr dirty="0" sz="1550" spc="-1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5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1550" spc="-1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1550">
              <a:latin typeface="Andale Mono"/>
              <a:cs typeface="Andale Mono"/>
            </a:endParaRPr>
          </a:p>
        </p:txBody>
      </p:sp>
      <p:sp>
        <p:nvSpPr>
          <p:cNvPr id="30" name="object 30" descr=""/>
          <p:cNvSpPr txBox="1"/>
          <p:nvPr/>
        </p:nvSpPr>
        <p:spPr>
          <a:xfrm rot="20760000">
            <a:off x="7695766" y="4227563"/>
            <a:ext cx="2197907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550" spc="-60">
                <a:solidFill>
                  <a:srgbClr val="FFFFFF"/>
                </a:solidFill>
                <a:latin typeface="Andale Mono"/>
                <a:cs typeface="Andale Mono"/>
              </a:rPr>
              <a:t>[0.92,</a:t>
            </a:r>
            <a:r>
              <a:rPr dirty="0" sz="1550" spc="-1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5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1550" spc="-1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80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1550">
              <a:latin typeface="Andale Mono"/>
              <a:cs typeface="Andale Mono"/>
            </a:endParaRPr>
          </a:p>
        </p:txBody>
      </p:sp>
      <p:sp>
        <p:nvSpPr>
          <p:cNvPr id="31" name="object 31" descr=""/>
          <p:cNvSpPr txBox="1"/>
          <p:nvPr/>
        </p:nvSpPr>
        <p:spPr>
          <a:xfrm rot="20760000">
            <a:off x="7761627" y="4491720"/>
            <a:ext cx="2197907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550" spc="-60">
                <a:solidFill>
                  <a:srgbClr val="FFFFFF"/>
                </a:solidFill>
                <a:latin typeface="Andale Mono"/>
                <a:cs typeface="Andale Mono"/>
              </a:rPr>
              <a:t>[0.25,</a:t>
            </a:r>
            <a:r>
              <a:rPr dirty="0" sz="1550" spc="-1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5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1550" spc="-1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1550" spc="-80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1550">
              <a:latin typeface="Andale Mono"/>
              <a:cs typeface="Andale Mono"/>
            </a:endParaRPr>
          </a:p>
        </p:txBody>
      </p:sp>
      <p:sp>
        <p:nvSpPr>
          <p:cNvPr id="32" name="object 32" descr=""/>
          <p:cNvSpPr txBox="1"/>
          <p:nvPr/>
        </p:nvSpPr>
        <p:spPr>
          <a:xfrm rot="20760000">
            <a:off x="7822699" y="4994135"/>
            <a:ext cx="296226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550" spc="-10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550">
              <a:latin typeface="Andale Mono"/>
              <a:cs typeface="Andale Mono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251582" y="4846159"/>
            <a:ext cx="442595" cy="442595"/>
            <a:chOff x="7251582" y="4846159"/>
            <a:chExt cx="442595" cy="442595"/>
          </a:xfrm>
        </p:grpSpPr>
        <p:sp>
          <p:nvSpPr>
            <p:cNvPr id="34" name="object 34" descr=""/>
            <p:cNvSpPr/>
            <p:nvPr/>
          </p:nvSpPr>
          <p:spPr>
            <a:xfrm>
              <a:off x="7262053" y="4909833"/>
              <a:ext cx="368300" cy="368300"/>
            </a:xfrm>
            <a:custGeom>
              <a:avLst/>
              <a:gdLst/>
              <a:ahLst/>
              <a:cxnLst/>
              <a:rect l="l" t="t" r="r" b="b"/>
              <a:pathLst>
                <a:path w="368300" h="368300">
                  <a:moveTo>
                    <a:pt x="0" y="368269"/>
                  </a:moveTo>
                  <a:lnTo>
                    <a:pt x="360865" y="7404"/>
                  </a:lnTo>
                  <a:lnTo>
                    <a:pt x="36826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587379" y="484615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0" b="1">
                <a:latin typeface="Arial"/>
                <a:cs typeface="Arial"/>
              </a:rPr>
              <a:t>Where</a:t>
            </a:r>
            <a:r>
              <a:rPr dirty="0" spc="-64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can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85" b="1">
                <a:latin typeface="Arial"/>
                <a:cs typeface="Arial"/>
              </a:rPr>
              <a:t>you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450" b="1">
                <a:latin typeface="Arial"/>
                <a:cs typeface="Arial"/>
              </a:rPr>
              <a:t>get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65" b="1">
                <a:latin typeface="Arial"/>
                <a:cs typeface="Arial"/>
              </a:rPr>
              <a:t>help?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407034" indent="-344170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5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29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6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60">
                <a:solidFill>
                  <a:srgbClr val="FFFFFF"/>
                </a:solidFill>
                <a:latin typeface="Arial"/>
                <a:cs typeface="Arial"/>
              </a:rPr>
              <a:t>yourself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Press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5">
                <a:solidFill>
                  <a:srgbClr val="FFFFFF"/>
                </a:solidFill>
                <a:latin typeface="Arial"/>
                <a:cs typeface="Arial"/>
              </a:rPr>
              <a:t>CMD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250">
                <a:solidFill>
                  <a:srgbClr val="FFFFFF"/>
                </a:solidFill>
                <a:latin typeface="Arial"/>
                <a:cs typeface="Arial"/>
              </a:rPr>
              <a:t>SPACE </a:t>
            </a:r>
            <a:r>
              <a:rPr dirty="0" sz="4250" spc="4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45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9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235">
                <a:solidFill>
                  <a:srgbClr val="FFFFFF"/>
                </a:solidFill>
                <a:latin typeface="Arial"/>
                <a:cs typeface="Arial"/>
              </a:rPr>
              <a:t>docstring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55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2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33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42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90">
                <a:solidFill>
                  <a:srgbClr val="FFFFFF"/>
                </a:solidFill>
                <a:latin typeface="Arial"/>
                <a:cs typeface="Arial"/>
              </a:rPr>
              <a:t>again</a:t>
            </a:r>
            <a:endParaRPr sz="42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25">
                <a:solidFill>
                  <a:srgbClr val="FFFFFF"/>
                </a:solidFill>
                <a:latin typeface="Arial"/>
                <a:cs typeface="Arial"/>
              </a:rPr>
              <a:t>Ask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845861" y="5477712"/>
            <a:ext cx="1622425" cy="100965"/>
            <a:chOff x="13845861" y="5477712"/>
            <a:chExt cx="1622425" cy="100965"/>
          </a:xfrm>
        </p:grpSpPr>
        <p:sp>
          <p:nvSpPr>
            <p:cNvPr id="5" name="object 5" descr="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 h="0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106609" y="1399375"/>
            <a:ext cx="6204585" cy="3883660"/>
            <a:chOff x="8106609" y="1399375"/>
            <a:chExt cx="6204585" cy="3883660"/>
          </a:xfrm>
        </p:grpSpPr>
        <p:sp>
          <p:nvSpPr>
            <p:cNvPr id="8" name="object 8" descr="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 h="0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4785" y="1399375"/>
              <a:ext cx="4305820" cy="3883225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 h="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7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“If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-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spc="-15" b="1">
                <a:solidFill>
                  <a:srgbClr val="FFFFFF"/>
                </a:solidFill>
                <a:latin typeface="Bradley Hand"/>
                <a:cs typeface="Bradley Hand"/>
              </a:rPr>
              <a:t>code”</a:t>
            </a:r>
            <a:endParaRPr baseline="-3401" sz="3675">
              <a:latin typeface="Bradley Hand"/>
              <a:cs typeface="Bradley Hand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78300" y="3847068"/>
            <a:ext cx="4436172" cy="3361901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www.github.com/mrdbourke/pytorch-deep-</a:t>
            </a:r>
            <a:r>
              <a:rPr dirty="0" u="heavy" sz="165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learning/discussions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2" name="object 22" descr="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64" y="4869565"/>
            <a:ext cx="1543621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00"/>
              <a:t>“What</a:t>
            </a:r>
            <a:r>
              <a:rPr dirty="0" spc="-975"/>
              <a:t> </a:t>
            </a:r>
            <a:r>
              <a:rPr dirty="0" spc="-125"/>
              <a:t>is</a:t>
            </a:r>
            <a:r>
              <a:rPr dirty="0" spc="-975"/>
              <a:t> </a:t>
            </a:r>
            <a:r>
              <a:rPr dirty="0" spc="-60"/>
              <a:t>a</a:t>
            </a:r>
            <a:r>
              <a:rPr dirty="0" spc="-975"/>
              <a:t> </a:t>
            </a:r>
            <a:r>
              <a:rPr dirty="0" spc="370"/>
              <a:t>custom</a:t>
            </a:r>
            <a:r>
              <a:rPr dirty="0" spc="-975"/>
              <a:t> </a:t>
            </a:r>
            <a:r>
              <a:rPr dirty="0" spc="270"/>
              <a:t>dataset?”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723111" y="7830787"/>
            <a:ext cx="14935200" cy="16059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>
                <a:solidFill>
                  <a:srgbClr val="FFFFFF"/>
                </a:solidFill>
                <a:latin typeface="Arial"/>
                <a:cs typeface="Arial"/>
              </a:rPr>
              <a:t>“I’ve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240">
                <a:solidFill>
                  <a:srgbClr val="FFFFFF"/>
                </a:solidFill>
                <a:latin typeface="Arial"/>
                <a:cs typeface="Arial"/>
              </a:rPr>
              <a:t>got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0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Arial"/>
                <a:cs typeface="Arial"/>
              </a:rPr>
              <a:t>dataset,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-1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0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35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dirty="0" sz="34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7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4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80">
                <a:solidFill>
                  <a:srgbClr val="FFFFFF"/>
                </a:solidFill>
                <a:latin typeface="Arial"/>
                <a:cs typeface="Arial"/>
              </a:rPr>
              <a:t>it?”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5"/>
              </a:spcBef>
            </a:pPr>
            <a:r>
              <a:rPr dirty="0" sz="3450" spc="-20">
                <a:solidFill>
                  <a:srgbClr val="FFFFFF"/>
                </a:solidFill>
                <a:latin typeface="Arial"/>
                <a:cs typeface="Arial"/>
              </a:rPr>
              <a:t>Yes.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70646" y="1974967"/>
            <a:ext cx="666242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“Is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a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16E7CF"/>
                </a:solidFill>
                <a:latin typeface="Arial"/>
                <a:cs typeface="Arial"/>
              </a:rPr>
              <a:t>photo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20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pizza,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16E7CF"/>
                </a:solidFill>
                <a:latin typeface="Arial"/>
                <a:cs typeface="Arial"/>
              </a:rPr>
              <a:t>steak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or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16E7CF"/>
                </a:solidFill>
                <a:latin typeface="Arial"/>
                <a:cs typeface="Arial"/>
              </a:rPr>
              <a:t>sushi?”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795" y="-3868"/>
            <a:ext cx="1382903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20"/>
              <a:t>P</a:t>
            </a:r>
            <a:r>
              <a:rPr dirty="0" spc="40"/>
              <a:t>y</a:t>
            </a:r>
            <a:r>
              <a:rPr dirty="0" spc="-830"/>
              <a:t>T</a:t>
            </a:r>
            <a:r>
              <a:rPr dirty="0" spc="40"/>
              <a:t>o</a:t>
            </a:r>
            <a:r>
              <a:rPr dirty="0" spc="-85"/>
              <a:t>r</a:t>
            </a:r>
            <a:r>
              <a:rPr dirty="0" spc="45"/>
              <a:t>c</a:t>
            </a:r>
            <a:r>
              <a:rPr dirty="0" spc="215"/>
              <a:t>h</a:t>
            </a:r>
            <a:r>
              <a:rPr dirty="0" spc="-969"/>
              <a:t> </a:t>
            </a:r>
            <a:r>
              <a:rPr dirty="0" spc="165"/>
              <a:t>Domain</a:t>
            </a:r>
            <a:r>
              <a:rPr dirty="0" spc="-969"/>
              <a:t> </a:t>
            </a:r>
            <a:r>
              <a:rPr dirty="0" spc="-10"/>
              <a:t>Libraries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7565" y="2197967"/>
            <a:ext cx="5727574" cy="120415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4360" y="3492738"/>
            <a:ext cx="6135938" cy="161251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252527" y="1650771"/>
            <a:ext cx="68700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80">
                <a:solidFill>
                  <a:srgbClr val="16E7CF"/>
                </a:solidFill>
                <a:latin typeface="Arial"/>
                <a:cs typeface="Arial"/>
              </a:rPr>
              <a:t>“Are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16E7CF"/>
                </a:solidFill>
                <a:latin typeface="Arial"/>
                <a:cs typeface="Arial"/>
              </a:rPr>
              <a:t>these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55">
                <a:solidFill>
                  <a:srgbClr val="16E7CF"/>
                </a:solidFill>
                <a:latin typeface="Arial"/>
                <a:cs typeface="Arial"/>
              </a:rPr>
              <a:t>reviews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16E7CF"/>
                </a:solidFill>
                <a:latin typeface="Arial"/>
                <a:cs typeface="Arial"/>
              </a:rPr>
              <a:t>positive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or</a:t>
            </a:r>
            <a:r>
              <a:rPr dirty="0" sz="2850" spc="-1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65">
                <a:solidFill>
                  <a:srgbClr val="16E7CF"/>
                </a:solidFill>
                <a:latin typeface="Arial"/>
                <a:cs typeface="Arial"/>
              </a:rPr>
              <a:t>negative?”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71849" y="2665558"/>
            <a:ext cx="1256506" cy="25130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9752" y="4164510"/>
            <a:ext cx="1256506" cy="25130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933835" y="5230279"/>
            <a:ext cx="7308215" cy="123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9390">
              <a:lnSpc>
                <a:spcPct val="100000"/>
              </a:lnSpc>
              <a:spcBef>
                <a:spcPts val="95"/>
              </a:spcBef>
            </a:pP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TorchText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“How</a:t>
            </a:r>
            <a:r>
              <a:rPr dirty="0" sz="2850" spc="-10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16E7CF"/>
                </a:solidFill>
                <a:latin typeface="Arial"/>
                <a:cs typeface="Arial"/>
              </a:rPr>
              <a:t>do</a:t>
            </a:r>
            <a:r>
              <a:rPr dirty="0" sz="2850" spc="-10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25">
                <a:solidFill>
                  <a:srgbClr val="16E7CF"/>
                </a:solidFill>
                <a:latin typeface="Arial"/>
                <a:cs typeface="Arial"/>
              </a:rPr>
              <a:t>we</a:t>
            </a:r>
            <a:r>
              <a:rPr dirty="0" sz="2850" spc="-10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0">
                <a:solidFill>
                  <a:srgbClr val="16E7CF"/>
                </a:solidFill>
                <a:latin typeface="Arial"/>
                <a:cs typeface="Arial"/>
              </a:rPr>
              <a:t>recommend</a:t>
            </a:r>
            <a:r>
              <a:rPr dirty="0" sz="2850" spc="-10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similar</a:t>
            </a:r>
            <a:r>
              <a:rPr dirty="0" sz="2850" spc="-10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16E7CF"/>
                </a:solidFill>
                <a:latin typeface="Arial"/>
                <a:cs typeface="Arial"/>
              </a:rPr>
              <a:t>products?”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15027" y="6546873"/>
            <a:ext cx="5156299" cy="350467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561776" y="10105514"/>
            <a:ext cx="2063114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0330">
              <a:lnSpc>
                <a:spcPts val="3895"/>
              </a:lnSpc>
              <a:spcBef>
                <a:spcPts val="95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TorchRec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ts val="1795"/>
              </a:lnSpc>
            </a:pPr>
            <a:r>
              <a:rPr dirty="0" sz="1550" spc="-30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5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5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movielens.org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25707" y="10112356"/>
            <a:ext cx="23114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TorchAudio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26469" y="4742381"/>
            <a:ext cx="3963035" cy="140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3300" spc="50">
                <a:solidFill>
                  <a:srgbClr val="FFFFFF"/>
                </a:solidFill>
                <a:latin typeface="Arial"/>
                <a:cs typeface="Arial"/>
              </a:rPr>
              <a:t>TorchVision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4"/>
              </a:spcBef>
            </a:pPr>
            <a:r>
              <a:rPr dirty="0" sz="2850" spc="160">
                <a:solidFill>
                  <a:srgbClr val="16E7CF"/>
                </a:solidFill>
                <a:latin typeface="Arial"/>
                <a:cs typeface="Arial"/>
              </a:rPr>
              <a:t>“What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16E7CF"/>
                </a:solidFill>
                <a:latin typeface="Arial"/>
                <a:cs typeface="Arial"/>
              </a:rPr>
              <a:t>song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55">
                <a:solidFill>
                  <a:srgbClr val="16E7CF"/>
                </a:solidFill>
                <a:latin typeface="Arial"/>
                <a:cs typeface="Arial"/>
              </a:rPr>
              <a:t>is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55">
                <a:solidFill>
                  <a:srgbClr val="16E7CF"/>
                </a:solidFill>
                <a:latin typeface="Arial"/>
                <a:cs typeface="Arial"/>
              </a:rPr>
              <a:t>playing?”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1761" y="6334885"/>
            <a:ext cx="2491223" cy="358857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 rot="21540000">
            <a:off x="557161" y="8671786"/>
            <a:ext cx="242205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0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Different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spc="-15" b="1">
                <a:solidFill>
                  <a:srgbClr val="FFFFFF"/>
                </a:solidFill>
                <a:latin typeface="Bradley Hand"/>
                <a:cs typeface="Bradley Hand"/>
              </a:rPr>
              <a:t>domain</a:t>
            </a:r>
            <a:endParaRPr baseline="3401" sz="3675">
              <a:latin typeface="Bradley Hand"/>
              <a:cs typeface="Bradley Hand"/>
            </a:endParaRPr>
          </a:p>
        </p:txBody>
      </p:sp>
      <p:sp>
        <p:nvSpPr>
          <p:cNvPr id="16" name="object 16" descr=""/>
          <p:cNvSpPr txBox="1"/>
          <p:nvPr/>
        </p:nvSpPr>
        <p:spPr>
          <a:xfrm rot="21540000">
            <a:off x="284743" y="9031769"/>
            <a:ext cx="299027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libraries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contain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30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endParaRPr baseline="5668" sz="3675">
              <a:latin typeface="Bradley Hand"/>
              <a:cs typeface="Bradley Hand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21540000">
            <a:off x="282413" y="9389791"/>
            <a:ext cx="3017426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85"/>
              </a:lnSpc>
            </a:pP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loading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functions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spc="-37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endParaRPr baseline="3401" sz="3675">
              <a:latin typeface="Bradley Hand"/>
              <a:cs typeface="Bradley Hand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21540000">
            <a:off x="299918" y="9747670"/>
            <a:ext cx="300542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0"/>
              </a:lnSpc>
            </a:pP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different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sources</a:t>
            </a:r>
            <a:endParaRPr baseline="2267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657985">
              <a:lnSpc>
                <a:spcPct val="100000"/>
              </a:lnSpc>
              <a:spcBef>
                <a:spcPts val="130"/>
              </a:spcBef>
            </a:pPr>
            <a:r>
              <a:rPr dirty="0" spc="120"/>
              <a:t>P</a:t>
            </a:r>
            <a:r>
              <a:rPr dirty="0" spc="40"/>
              <a:t>y</a:t>
            </a:r>
            <a:r>
              <a:rPr dirty="0" spc="-830"/>
              <a:t>T</a:t>
            </a:r>
            <a:r>
              <a:rPr dirty="0" spc="40"/>
              <a:t>o</a:t>
            </a:r>
            <a:r>
              <a:rPr dirty="0" spc="-85"/>
              <a:t>r</a:t>
            </a:r>
            <a:r>
              <a:rPr dirty="0" spc="45"/>
              <a:t>c</a:t>
            </a:r>
            <a:r>
              <a:rPr dirty="0" spc="215"/>
              <a:t>h</a:t>
            </a:r>
            <a:r>
              <a:rPr dirty="0" spc="-969"/>
              <a:t> </a:t>
            </a:r>
            <a:r>
              <a:rPr dirty="0" spc="165"/>
              <a:t>Domain</a:t>
            </a:r>
            <a:r>
              <a:rPr dirty="0" spc="-969"/>
              <a:t> </a:t>
            </a:r>
            <a:r>
              <a:rPr dirty="0" spc="-10"/>
              <a:t>Libraries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622987" y="2753842"/>
          <a:ext cx="16851630" cy="5795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2690"/>
                <a:gridCol w="9298304"/>
              </a:tblGrid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3450" b="1">
                          <a:latin typeface="Arial"/>
                          <a:cs typeface="Arial"/>
                        </a:rPr>
                        <a:t>Problem</a:t>
                      </a:r>
                      <a:r>
                        <a:rPr dirty="0" sz="3450" spc="-2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-10" b="1">
                          <a:latin typeface="Arial"/>
                          <a:cs typeface="Arial"/>
                        </a:rPr>
                        <a:t>Space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B="0" marT="19748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3450" spc="-30" b="1">
                          <a:latin typeface="Arial"/>
                          <a:cs typeface="Arial"/>
                        </a:rPr>
                        <a:t>Pre-</a:t>
                      </a:r>
                      <a:r>
                        <a:rPr dirty="0" sz="3450" spc="55" b="1">
                          <a:latin typeface="Arial"/>
                          <a:cs typeface="Arial"/>
                        </a:rPr>
                        <a:t>built</a:t>
                      </a:r>
                      <a:r>
                        <a:rPr dirty="0" sz="3450" spc="-2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50" b="1">
                          <a:latin typeface="Arial"/>
                          <a:cs typeface="Arial"/>
                        </a:rPr>
                        <a:t>Datasets</a:t>
                      </a:r>
                      <a:r>
                        <a:rPr dirty="0" sz="3450" spc="-1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3450" spc="-2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450" spc="-10" b="1">
                          <a:latin typeface="Arial"/>
                          <a:cs typeface="Arial"/>
                        </a:rPr>
                        <a:t>Fuctions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B="0" marT="197485">
                    <a:solidFill>
                      <a:srgbClr val="FFFFFF"/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dirty="0" sz="2450" spc="-10">
                          <a:latin typeface="Arial"/>
                          <a:cs typeface="Arial"/>
                        </a:rPr>
                        <a:t>Vision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8765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dirty="0" u="sng" sz="2300" spc="-1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torchvision.datasets</a:t>
                      </a:r>
                      <a:endParaRPr sz="2300">
                        <a:latin typeface="Andale Mono"/>
                        <a:cs typeface="Andale Mono"/>
                      </a:endParaRPr>
                    </a:p>
                  </a:txBody>
                  <a:tcPr marL="0" marR="0" marB="0" marT="293370">
                    <a:solidFill>
                      <a:srgbClr val="E3E5E8"/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dirty="0" sz="2450" spc="30">
                          <a:latin typeface="Arial"/>
                          <a:cs typeface="Arial"/>
                        </a:rPr>
                        <a:t>Text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8765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dirty="0" u="sng" sz="2300" spc="-1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torchtext.datasets</a:t>
                      </a:r>
                      <a:endParaRPr sz="2300">
                        <a:latin typeface="Andale Mono"/>
                        <a:cs typeface="Andale Mono"/>
                      </a:endParaRPr>
                    </a:p>
                  </a:txBody>
                  <a:tcPr marL="0" marR="0" marB="0" marT="293370">
                    <a:solidFill>
                      <a:srgbClr val="FFFFFF"/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dirty="0" sz="2450" spc="70">
                          <a:latin typeface="Arial"/>
                          <a:cs typeface="Arial"/>
                        </a:rPr>
                        <a:t>Audio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8765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dirty="0" u="sng" sz="2300" spc="-1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torchaudio.datasets</a:t>
                      </a:r>
                      <a:endParaRPr sz="2300">
                        <a:latin typeface="Andale Mono"/>
                        <a:cs typeface="Andale Mono"/>
                      </a:endParaRPr>
                    </a:p>
                  </a:txBody>
                  <a:tcPr marL="0" marR="0" marB="0" marT="293370">
                    <a:solidFill>
                      <a:srgbClr val="E3E5E8"/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dirty="0" sz="2450" spc="65">
                          <a:latin typeface="Arial"/>
                          <a:cs typeface="Arial"/>
                        </a:rPr>
                        <a:t>Recommendation</a:t>
                      </a:r>
                      <a:r>
                        <a:rPr dirty="0" sz="245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5">
                          <a:latin typeface="Arial"/>
                          <a:cs typeface="Arial"/>
                        </a:rPr>
                        <a:t>system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8765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dirty="0" u="sng" sz="2300" spc="-1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torchrec.datasets</a:t>
                      </a:r>
                      <a:endParaRPr sz="2300">
                        <a:latin typeface="Andale Mono"/>
                        <a:cs typeface="Andale Mono"/>
                      </a:endParaRPr>
                    </a:p>
                  </a:txBody>
                  <a:tcPr marL="0" marR="0" marB="0" marT="293370">
                    <a:solidFill>
                      <a:srgbClr val="FFFFFF"/>
                    </a:solidFill>
                  </a:tcPr>
                </a:tc>
              </a:tr>
              <a:tr h="965835"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dirty="0" sz="2450" spc="-10" b="1">
                          <a:latin typeface="Arial"/>
                          <a:cs typeface="Arial"/>
                        </a:rPr>
                        <a:t>Bonus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8765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4515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dirty="0" u="sng" sz="2300" spc="-1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TorchData</a:t>
                      </a:r>
                      <a:r>
                        <a:rPr dirty="0" sz="2300" spc="-10">
                          <a:latin typeface="Andale Mono"/>
                          <a:cs typeface="Andale Mono"/>
                        </a:rPr>
                        <a:t>*</a:t>
                      </a:r>
                      <a:endParaRPr sz="2300">
                        <a:latin typeface="Andale Mono"/>
                        <a:cs typeface="Andale Mono"/>
                      </a:endParaRPr>
                    </a:p>
                  </a:txBody>
                  <a:tcPr marL="0" marR="0" marB="0" marT="293370"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704638" y="8665033"/>
            <a:ext cx="161340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TorchData</a:t>
            </a:r>
            <a:r>
              <a:rPr dirty="0" sz="2450" spc="-9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diKerent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helper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3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currently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beta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Arial"/>
                <a:cs typeface="Arial"/>
              </a:rPr>
              <a:t>2022.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5719" y="3793594"/>
            <a:ext cx="628253" cy="62825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3861585"/>
            <a:ext cx="509591" cy="5095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894" y="3747672"/>
            <a:ext cx="3239781" cy="323978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6800983"/>
            <a:ext cx="509591" cy="5095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5719" y="6773209"/>
            <a:ext cx="628253" cy="6282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5719" y="5283401"/>
            <a:ext cx="628253" cy="62825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5351392"/>
            <a:ext cx="509591" cy="50959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4749656" y="5555928"/>
            <a:ext cx="552450" cy="100965"/>
            <a:chOff x="14749656" y="5555928"/>
            <a:chExt cx="552450" cy="100965"/>
          </a:xfrm>
        </p:grpSpPr>
        <p:sp>
          <p:nvSpPr>
            <p:cNvPr id="10" name="object 10" descr=""/>
            <p:cNvSpPr/>
            <p:nvPr/>
          </p:nvSpPr>
          <p:spPr>
            <a:xfrm>
              <a:off x="14749656" y="560618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80" h="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201223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4790763" y="4986363"/>
            <a:ext cx="459740" cy="459740"/>
            <a:chOff x="14790763" y="4986363"/>
            <a:chExt cx="459740" cy="459740"/>
          </a:xfrm>
        </p:grpSpPr>
        <p:sp>
          <p:nvSpPr>
            <p:cNvPr id="13" name="object 13" descr=""/>
            <p:cNvSpPr/>
            <p:nvPr/>
          </p:nvSpPr>
          <p:spPr>
            <a:xfrm>
              <a:off x="14801234" y="5050038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143538" y="498636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8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4797058" y="5755538"/>
            <a:ext cx="459740" cy="459740"/>
            <a:chOff x="14797058" y="5755538"/>
            <a:chExt cx="459740" cy="459740"/>
          </a:xfrm>
        </p:grpSpPr>
        <p:sp>
          <p:nvSpPr>
            <p:cNvPr id="16" name="object 16" descr=""/>
            <p:cNvSpPr/>
            <p:nvPr/>
          </p:nvSpPr>
          <p:spPr>
            <a:xfrm>
              <a:off x="14807528" y="5766009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149832" y="610831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9"/>
                  </a:lnTo>
                  <a:lnTo>
                    <a:pt x="106614" y="106618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9898136" y="5555928"/>
            <a:ext cx="706120" cy="100965"/>
            <a:chOff x="9898136" y="5555928"/>
            <a:chExt cx="706120" cy="100965"/>
          </a:xfrm>
        </p:grpSpPr>
        <p:sp>
          <p:nvSpPr>
            <p:cNvPr id="19" name="object 19" descr=""/>
            <p:cNvSpPr/>
            <p:nvPr/>
          </p:nvSpPr>
          <p:spPr>
            <a:xfrm>
              <a:off x="9898136" y="5606188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503397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4801065" y="5517048"/>
            <a:ext cx="552450" cy="100965"/>
            <a:chOff x="4801065" y="5517048"/>
            <a:chExt cx="552450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4801065" y="5567309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 h="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252632" y="55170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4842176" y="4937012"/>
            <a:ext cx="459740" cy="459740"/>
            <a:chOff x="4842176" y="4937012"/>
            <a:chExt cx="459740" cy="459740"/>
          </a:xfrm>
        </p:grpSpPr>
        <p:sp>
          <p:nvSpPr>
            <p:cNvPr id="25" name="object 25" descr=""/>
            <p:cNvSpPr/>
            <p:nvPr/>
          </p:nvSpPr>
          <p:spPr>
            <a:xfrm>
              <a:off x="4852647" y="4947483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194953" y="52897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4848467" y="5727131"/>
            <a:ext cx="459740" cy="459740"/>
            <a:chOff x="4848467" y="5727131"/>
            <a:chExt cx="459740" cy="459740"/>
          </a:xfrm>
        </p:grpSpPr>
        <p:sp>
          <p:nvSpPr>
            <p:cNvPr id="28" name="object 28" descr=""/>
            <p:cNvSpPr/>
            <p:nvPr/>
          </p:nvSpPr>
          <p:spPr>
            <a:xfrm>
              <a:off x="4858938" y="5790805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201244" y="57271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5598" y="3477896"/>
            <a:ext cx="1592472" cy="119435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5598" y="6457511"/>
            <a:ext cx="1592472" cy="119435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1222" y="4967702"/>
            <a:ext cx="1592472" cy="1188134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2684706" y="8039566"/>
            <a:ext cx="14947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7820" y="3627096"/>
            <a:ext cx="3869346" cy="3869346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6704220" y="8039566"/>
            <a:ext cx="19970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24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862112" y="8039566"/>
            <a:ext cx="33851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8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317" rIns="0" bIns="0" rtlCol="0" vert="horz">
            <a:spAutoFit/>
          </a:bodyPr>
          <a:lstStyle/>
          <a:p>
            <a:pPr marL="1393190">
              <a:lnSpc>
                <a:spcPct val="100000"/>
              </a:lnSpc>
              <a:spcBef>
                <a:spcPts val="130"/>
              </a:spcBef>
            </a:pPr>
            <a:r>
              <a:rPr dirty="0" spc="430"/>
              <a:t>What</a:t>
            </a:r>
            <a:r>
              <a:rPr dirty="0" spc="-985"/>
              <a:t> </a:t>
            </a:r>
            <a:r>
              <a:rPr dirty="0" spc="175"/>
              <a:t>we’re</a:t>
            </a:r>
            <a:r>
              <a:rPr dirty="0" spc="-985"/>
              <a:t> </a:t>
            </a:r>
            <a:r>
              <a:rPr dirty="0" spc="310"/>
              <a:t>going</a:t>
            </a:r>
            <a:r>
              <a:rPr dirty="0" spc="-980"/>
              <a:t> </a:t>
            </a:r>
            <a:r>
              <a:rPr dirty="0" spc="815"/>
              <a:t>to</a:t>
            </a:r>
            <a:r>
              <a:rPr dirty="0" spc="-985"/>
              <a:t> </a:t>
            </a:r>
            <a:r>
              <a:rPr dirty="0" spc="195"/>
              <a:t>build</a:t>
            </a:r>
          </a:p>
        </p:txBody>
      </p:sp>
      <p:sp>
        <p:nvSpPr>
          <p:cNvPr id="38" name="object 38" descr=""/>
          <p:cNvSpPr/>
          <p:nvPr/>
        </p:nvSpPr>
        <p:spPr>
          <a:xfrm>
            <a:off x="2226369" y="3175015"/>
            <a:ext cx="2342515" cy="5525770"/>
          </a:xfrm>
          <a:custGeom>
            <a:avLst/>
            <a:gdLst/>
            <a:ahLst/>
            <a:cxnLst/>
            <a:rect l="l" t="t" r="r" b="b"/>
            <a:pathLst>
              <a:path w="2342515" h="5525770">
                <a:moveTo>
                  <a:pt x="813181" y="0"/>
                </a:moveTo>
                <a:lnTo>
                  <a:pt x="1529294" y="0"/>
                </a:lnTo>
                <a:lnTo>
                  <a:pt x="1598067" y="39"/>
                </a:lnTo>
                <a:lnTo>
                  <a:pt x="1661398" y="318"/>
                </a:lnTo>
                <a:lnTo>
                  <a:pt x="1719576" y="1075"/>
                </a:lnTo>
                <a:lnTo>
                  <a:pt x="1772885" y="2550"/>
                </a:lnTo>
                <a:lnTo>
                  <a:pt x="1821613" y="4981"/>
                </a:lnTo>
                <a:lnTo>
                  <a:pt x="1866045" y="8607"/>
                </a:lnTo>
                <a:lnTo>
                  <a:pt x="1906469" y="13668"/>
                </a:lnTo>
                <a:lnTo>
                  <a:pt x="1976434" y="29050"/>
                </a:lnTo>
                <a:lnTo>
                  <a:pt x="2051294" y="58663"/>
                </a:lnTo>
                <a:lnTo>
                  <a:pt x="2093636" y="81557"/>
                </a:lnTo>
                <a:lnTo>
                  <a:pt x="2133336" y="108291"/>
                </a:lnTo>
                <a:lnTo>
                  <a:pt x="2170154" y="138625"/>
                </a:lnTo>
                <a:lnTo>
                  <a:pt x="2203850" y="172321"/>
                </a:lnTo>
                <a:lnTo>
                  <a:pt x="2234184" y="209139"/>
                </a:lnTo>
                <a:lnTo>
                  <a:pt x="2260918" y="248838"/>
                </a:lnTo>
                <a:lnTo>
                  <a:pt x="2283812" y="291181"/>
                </a:lnTo>
                <a:lnTo>
                  <a:pt x="2302626" y="335926"/>
                </a:lnTo>
                <a:lnTo>
                  <a:pt x="2322073" y="399305"/>
                </a:lnTo>
                <a:lnTo>
                  <a:pt x="2333868" y="476430"/>
                </a:lnTo>
                <a:lnTo>
                  <a:pt x="2337495" y="520862"/>
                </a:lnTo>
                <a:lnTo>
                  <a:pt x="2339925" y="569590"/>
                </a:lnTo>
                <a:lnTo>
                  <a:pt x="2341400" y="622899"/>
                </a:lnTo>
                <a:lnTo>
                  <a:pt x="2342157" y="681077"/>
                </a:lnTo>
                <a:lnTo>
                  <a:pt x="2342436" y="744409"/>
                </a:lnTo>
                <a:lnTo>
                  <a:pt x="2342476" y="813181"/>
                </a:lnTo>
                <a:lnTo>
                  <a:pt x="2342476" y="4712514"/>
                </a:lnTo>
                <a:lnTo>
                  <a:pt x="2342436" y="4781286"/>
                </a:lnTo>
                <a:lnTo>
                  <a:pt x="2342157" y="4844618"/>
                </a:lnTo>
                <a:lnTo>
                  <a:pt x="2341400" y="4902796"/>
                </a:lnTo>
                <a:lnTo>
                  <a:pt x="2339925" y="4956105"/>
                </a:lnTo>
                <a:lnTo>
                  <a:pt x="2337495" y="5004833"/>
                </a:lnTo>
                <a:lnTo>
                  <a:pt x="2333868" y="5049265"/>
                </a:lnTo>
                <a:lnTo>
                  <a:pt x="2328807" y="5089689"/>
                </a:lnTo>
                <a:lnTo>
                  <a:pt x="2313425" y="5159654"/>
                </a:lnTo>
                <a:lnTo>
                  <a:pt x="2283812" y="5234515"/>
                </a:lnTo>
                <a:lnTo>
                  <a:pt x="2260918" y="5276857"/>
                </a:lnTo>
                <a:lnTo>
                  <a:pt x="2234184" y="5316557"/>
                </a:lnTo>
                <a:lnTo>
                  <a:pt x="2203850" y="5353374"/>
                </a:lnTo>
                <a:lnTo>
                  <a:pt x="2170154" y="5387070"/>
                </a:lnTo>
                <a:lnTo>
                  <a:pt x="2133336" y="5417405"/>
                </a:lnTo>
                <a:lnTo>
                  <a:pt x="2093636" y="5444139"/>
                </a:lnTo>
                <a:lnTo>
                  <a:pt x="2051294" y="5467032"/>
                </a:lnTo>
                <a:lnTo>
                  <a:pt x="2006549" y="5485846"/>
                </a:lnTo>
                <a:lnTo>
                  <a:pt x="1943170" y="5505292"/>
                </a:lnTo>
                <a:lnTo>
                  <a:pt x="1866045" y="5517088"/>
                </a:lnTo>
                <a:lnTo>
                  <a:pt x="1821613" y="5520714"/>
                </a:lnTo>
                <a:lnTo>
                  <a:pt x="1772885" y="5523145"/>
                </a:lnTo>
                <a:lnTo>
                  <a:pt x="1719576" y="5524619"/>
                </a:lnTo>
                <a:lnTo>
                  <a:pt x="1661398" y="5525376"/>
                </a:lnTo>
                <a:lnTo>
                  <a:pt x="1598067" y="5525655"/>
                </a:lnTo>
                <a:lnTo>
                  <a:pt x="1529294" y="5525695"/>
                </a:lnTo>
                <a:lnTo>
                  <a:pt x="813181" y="5525695"/>
                </a:lnTo>
                <a:lnTo>
                  <a:pt x="744409" y="5525655"/>
                </a:lnTo>
                <a:lnTo>
                  <a:pt x="681077" y="5525376"/>
                </a:lnTo>
                <a:lnTo>
                  <a:pt x="622899" y="5524619"/>
                </a:lnTo>
                <a:lnTo>
                  <a:pt x="569590" y="5523145"/>
                </a:lnTo>
                <a:lnTo>
                  <a:pt x="520862" y="5520714"/>
                </a:lnTo>
                <a:lnTo>
                  <a:pt x="476430" y="5517088"/>
                </a:lnTo>
                <a:lnTo>
                  <a:pt x="436006" y="5512027"/>
                </a:lnTo>
                <a:lnTo>
                  <a:pt x="366041" y="5496645"/>
                </a:lnTo>
                <a:lnTo>
                  <a:pt x="291181" y="5467032"/>
                </a:lnTo>
                <a:lnTo>
                  <a:pt x="248838" y="5444139"/>
                </a:lnTo>
                <a:lnTo>
                  <a:pt x="209139" y="5417405"/>
                </a:lnTo>
                <a:lnTo>
                  <a:pt x="172321" y="5387070"/>
                </a:lnTo>
                <a:lnTo>
                  <a:pt x="138625" y="5353374"/>
                </a:lnTo>
                <a:lnTo>
                  <a:pt x="108291" y="5316557"/>
                </a:lnTo>
                <a:lnTo>
                  <a:pt x="81557" y="5276857"/>
                </a:lnTo>
                <a:lnTo>
                  <a:pt x="58663" y="5234515"/>
                </a:lnTo>
                <a:lnTo>
                  <a:pt x="39849" y="5189769"/>
                </a:lnTo>
                <a:lnTo>
                  <a:pt x="20402" y="5126390"/>
                </a:lnTo>
                <a:lnTo>
                  <a:pt x="8607" y="5049265"/>
                </a:lnTo>
                <a:lnTo>
                  <a:pt x="4981" y="5004833"/>
                </a:lnTo>
                <a:lnTo>
                  <a:pt x="2550" y="4956105"/>
                </a:lnTo>
                <a:lnTo>
                  <a:pt x="1075" y="4902796"/>
                </a:lnTo>
                <a:lnTo>
                  <a:pt x="318" y="4844618"/>
                </a:lnTo>
                <a:lnTo>
                  <a:pt x="39" y="4781286"/>
                </a:lnTo>
                <a:lnTo>
                  <a:pt x="0" y="4712514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7800234" y="2332617"/>
            <a:ext cx="4121150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50">
                <a:solidFill>
                  <a:srgbClr val="FFFFFF"/>
                </a:solidFill>
                <a:latin typeface="Arial"/>
                <a:cs typeface="Arial"/>
              </a:rPr>
              <a:t>FoodVision</a:t>
            </a:r>
            <a:r>
              <a:rPr dirty="0" sz="4550" spc="-3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550" spc="-20">
                <a:solidFill>
                  <a:srgbClr val="FFFFFF"/>
                </a:solidFill>
                <a:latin typeface="Arial"/>
                <a:cs typeface="Arial"/>
              </a:rPr>
              <a:t>Mini</a:t>
            </a:r>
            <a:endParaRPr sz="45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 rot="21540000">
            <a:off x="976458" y="9058287"/>
            <a:ext cx="371094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3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We’re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going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4535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write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code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37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endParaRPr baseline="9070" sz="3675">
              <a:latin typeface="Bradley Hand"/>
              <a:cs typeface="Bradley Hand"/>
            </a:endParaRPr>
          </a:p>
        </p:txBody>
      </p:sp>
      <p:sp>
        <p:nvSpPr>
          <p:cNvPr id="41" name="object 41" descr=""/>
          <p:cNvSpPr txBox="1"/>
          <p:nvPr/>
        </p:nvSpPr>
        <p:spPr>
          <a:xfrm rot="21540000">
            <a:off x="857508" y="9417153"/>
            <a:ext cx="397168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4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load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images</a:t>
            </a:r>
            <a:r>
              <a:rPr dirty="0" baseline="1133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4535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food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(our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37" b="1">
                <a:solidFill>
                  <a:srgbClr val="FFFFFF"/>
                </a:solidFill>
                <a:latin typeface="Bradley Hand"/>
                <a:cs typeface="Bradley Hand"/>
              </a:rPr>
              <a:t>own</a:t>
            </a:r>
            <a:endParaRPr baseline="9070" sz="3675">
              <a:latin typeface="Bradley Hand"/>
              <a:cs typeface="Bradley Hand"/>
            </a:endParaRPr>
          </a:p>
        </p:txBody>
      </p:sp>
      <p:sp>
        <p:nvSpPr>
          <p:cNvPr id="42" name="object 42" descr=""/>
          <p:cNvSpPr txBox="1"/>
          <p:nvPr/>
        </p:nvSpPr>
        <p:spPr>
          <a:xfrm rot="21540000">
            <a:off x="1577095" y="9769942"/>
            <a:ext cx="2555593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80"/>
              </a:lnSpc>
            </a:pP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custom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dataset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37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43" name="object 43" descr=""/>
          <p:cNvSpPr txBox="1"/>
          <p:nvPr/>
        </p:nvSpPr>
        <p:spPr>
          <a:xfrm rot="21540000">
            <a:off x="1640073" y="10127490"/>
            <a:ext cx="245227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0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FoodVision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spc="-15" b="1">
                <a:solidFill>
                  <a:srgbClr val="FFFFFF"/>
                </a:solidFill>
                <a:latin typeface="Bradley Hand"/>
                <a:cs typeface="Bradley Hand"/>
              </a:rPr>
              <a:t>Mini)</a:t>
            </a:r>
            <a:endParaRPr baseline="4535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9657" y="2071811"/>
            <a:ext cx="19084925" cy="6629400"/>
            <a:chOff x="509657" y="2071811"/>
            <a:chExt cx="19084925" cy="6629400"/>
          </a:xfrm>
        </p:grpSpPr>
        <p:sp>
          <p:nvSpPr>
            <p:cNvPr id="3" name="object 3" descr=""/>
            <p:cNvSpPr/>
            <p:nvPr/>
          </p:nvSpPr>
          <p:spPr>
            <a:xfrm>
              <a:off x="509657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2545418"/>
              <a:ext cx="18433868" cy="57010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1663" y="2692499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7" y="3396720"/>
                  </a:moveTo>
                  <a:lnTo>
                    <a:pt x="2285996" y="3396720"/>
                  </a:lnTo>
                  <a:lnTo>
                    <a:pt x="2355828" y="3396636"/>
                  </a:lnTo>
                  <a:lnTo>
                    <a:pt x="2417812" y="3396048"/>
                  </a:lnTo>
                  <a:lnTo>
                    <a:pt x="2472551" y="3394452"/>
                  </a:lnTo>
                  <a:lnTo>
                    <a:pt x="2520648" y="3391343"/>
                  </a:lnTo>
                  <a:lnTo>
                    <a:pt x="2562709" y="3386218"/>
                  </a:lnTo>
                  <a:lnTo>
                    <a:pt x="2631132" y="3367902"/>
                  </a:lnTo>
                  <a:lnTo>
                    <a:pt x="2679029" y="3346376"/>
                  </a:lnTo>
                  <a:lnTo>
                    <a:pt x="2722821" y="3318407"/>
                  </a:lnTo>
                  <a:lnTo>
                    <a:pt x="2761923" y="3284579"/>
                  </a:lnTo>
                  <a:lnTo>
                    <a:pt x="2795751" y="3245477"/>
                  </a:lnTo>
                  <a:lnTo>
                    <a:pt x="2823720" y="3201685"/>
                  </a:lnTo>
                  <a:lnTo>
                    <a:pt x="2845246" y="3153788"/>
                  </a:lnTo>
                  <a:lnTo>
                    <a:pt x="2863561" y="3085365"/>
                  </a:lnTo>
                  <a:lnTo>
                    <a:pt x="2868686" y="3043305"/>
                  </a:lnTo>
                  <a:lnTo>
                    <a:pt x="2871794" y="2995207"/>
                  </a:lnTo>
                  <a:lnTo>
                    <a:pt x="2873391" y="2940469"/>
                  </a:lnTo>
                  <a:lnTo>
                    <a:pt x="2873979" y="2878485"/>
                  </a:lnTo>
                  <a:lnTo>
                    <a:pt x="2874063" y="2808653"/>
                  </a:lnTo>
                  <a:lnTo>
                    <a:pt x="2874063" y="588067"/>
                  </a:lnTo>
                  <a:lnTo>
                    <a:pt x="2873979" y="518234"/>
                  </a:lnTo>
                  <a:lnTo>
                    <a:pt x="2873391" y="456251"/>
                  </a:lnTo>
                  <a:lnTo>
                    <a:pt x="2871794" y="401512"/>
                  </a:lnTo>
                  <a:lnTo>
                    <a:pt x="2868686" y="353415"/>
                  </a:lnTo>
                  <a:lnTo>
                    <a:pt x="2863561" y="311354"/>
                  </a:lnTo>
                  <a:lnTo>
                    <a:pt x="2845246" y="242931"/>
                  </a:lnTo>
                  <a:lnTo>
                    <a:pt x="2823720" y="195034"/>
                  </a:lnTo>
                  <a:lnTo>
                    <a:pt x="2795751" y="151242"/>
                  </a:lnTo>
                  <a:lnTo>
                    <a:pt x="2761923" y="112140"/>
                  </a:lnTo>
                  <a:lnTo>
                    <a:pt x="2722821" y="78312"/>
                  </a:lnTo>
                  <a:lnTo>
                    <a:pt x="2679029" y="50343"/>
                  </a:lnTo>
                  <a:lnTo>
                    <a:pt x="2631132" y="28817"/>
                  </a:lnTo>
                  <a:lnTo>
                    <a:pt x="2562709" y="10502"/>
                  </a:lnTo>
                  <a:lnTo>
                    <a:pt x="2520648" y="5377"/>
                  </a:lnTo>
                  <a:lnTo>
                    <a:pt x="2472551" y="2268"/>
                  </a:lnTo>
                  <a:lnTo>
                    <a:pt x="2417812" y="672"/>
                  </a:lnTo>
                  <a:lnTo>
                    <a:pt x="2355828" y="84"/>
                  </a:lnTo>
                  <a:lnTo>
                    <a:pt x="2285996" y="0"/>
                  </a:lnTo>
                  <a:lnTo>
                    <a:pt x="588067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5" y="5377"/>
                  </a:lnTo>
                  <a:lnTo>
                    <a:pt x="311354" y="10502"/>
                  </a:lnTo>
                  <a:lnTo>
                    <a:pt x="242931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1"/>
                  </a:lnTo>
                  <a:lnTo>
                    <a:pt x="10502" y="311354"/>
                  </a:lnTo>
                  <a:lnTo>
                    <a:pt x="5377" y="353415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7"/>
                  </a:lnTo>
                  <a:lnTo>
                    <a:pt x="0" y="2808653"/>
                  </a:lnTo>
                  <a:lnTo>
                    <a:pt x="84" y="2878485"/>
                  </a:lnTo>
                  <a:lnTo>
                    <a:pt x="672" y="2940469"/>
                  </a:lnTo>
                  <a:lnTo>
                    <a:pt x="2268" y="2995207"/>
                  </a:lnTo>
                  <a:lnTo>
                    <a:pt x="5377" y="3043305"/>
                  </a:lnTo>
                  <a:lnTo>
                    <a:pt x="10502" y="3085365"/>
                  </a:lnTo>
                  <a:lnTo>
                    <a:pt x="28817" y="3153788"/>
                  </a:lnTo>
                  <a:lnTo>
                    <a:pt x="50343" y="3201685"/>
                  </a:lnTo>
                  <a:lnTo>
                    <a:pt x="78312" y="3245477"/>
                  </a:lnTo>
                  <a:lnTo>
                    <a:pt x="112140" y="3284579"/>
                  </a:lnTo>
                  <a:lnTo>
                    <a:pt x="151242" y="3318407"/>
                  </a:lnTo>
                  <a:lnTo>
                    <a:pt x="195034" y="3346376"/>
                  </a:lnTo>
                  <a:lnTo>
                    <a:pt x="242931" y="3367902"/>
                  </a:lnTo>
                  <a:lnTo>
                    <a:pt x="311354" y="3386218"/>
                  </a:lnTo>
                  <a:lnTo>
                    <a:pt x="353415" y="3391343"/>
                  </a:lnTo>
                  <a:lnTo>
                    <a:pt x="401512" y="3394452"/>
                  </a:lnTo>
                  <a:lnTo>
                    <a:pt x="456251" y="3396048"/>
                  </a:lnTo>
                  <a:lnTo>
                    <a:pt x="518234" y="3396636"/>
                  </a:lnTo>
                  <a:lnTo>
                    <a:pt x="588067" y="339672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5967" y="2226516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40257" y="2180224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8" y="0"/>
                  </a:moveTo>
                  <a:lnTo>
                    <a:pt x="0" y="8564"/>
                  </a:lnTo>
                  <a:lnTo>
                    <a:pt x="51674" y="94785"/>
                  </a:lnTo>
                  <a:lnTo>
                    <a:pt x="112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94958" y="7544337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30" y="120"/>
                  </a:lnTo>
                  <a:lnTo>
                    <a:pt x="1102280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38" y="126428"/>
                  </a:lnTo>
                  <a:lnTo>
                    <a:pt x="1183259" y="157837"/>
                  </a:lnTo>
                  <a:lnTo>
                    <a:pt x="1183259" y="234166"/>
                  </a:lnTo>
                  <a:lnTo>
                    <a:pt x="1182292" y="290905"/>
                  </a:lnTo>
                  <a:lnTo>
                    <a:pt x="1166200" y="345680"/>
                  </a:lnTo>
                  <a:lnTo>
                    <a:pt x="1136936" y="374944"/>
                  </a:lnTo>
                  <a:lnTo>
                    <a:pt x="1082160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91738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9" y="0"/>
                  </a:moveTo>
                  <a:lnTo>
                    <a:pt x="9921" y="616988"/>
                  </a:lnTo>
                  <a:lnTo>
                    <a:pt x="0" y="62033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06408" y="8605693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2" y="0"/>
                  </a:moveTo>
                  <a:lnTo>
                    <a:pt x="0" y="79744"/>
                  </a:lnTo>
                  <a:lnTo>
                    <a:pt x="111310" y="95250"/>
                  </a:lnTo>
                  <a:lnTo>
                    <a:pt x="79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79008" y="2746045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4" y="0"/>
                  </a:moveTo>
                  <a:lnTo>
                    <a:pt x="2387779" y="0"/>
                  </a:lnTo>
                  <a:lnTo>
                    <a:pt x="2454504" y="110"/>
                  </a:lnTo>
                  <a:lnTo>
                    <a:pt x="2512509" y="882"/>
                  </a:lnTo>
                  <a:lnTo>
                    <a:pt x="2562586" y="2978"/>
                  </a:lnTo>
                  <a:lnTo>
                    <a:pt x="2605528" y="7060"/>
                  </a:lnTo>
                  <a:lnTo>
                    <a:pt x="2673179" y="23830"/>
                  </a:lnTo>
                  <a:lnTo>
                    <a:pt x="2720315" y="45844"/>
                  </a:lnTo>
                  <a:lnTo>
                    <a:pt x="2762424" y="75393"/>
                  </a:lnTo>
                  <a:lnTo>
                    <a:pt x="2798670" y="111639"/>
                  </a:lnTo>
                  <a:lnTo>
                    <a:pt x="2828218" y="153748"/>
                  </a:lnTo>
                  <a:lnTo>
                    <a:pt x="2850233" y="200884"/>
                  </a:lnTo>
                  <a:lnTo>
                    <a:pt x="2867002" y="268534"/>
                  </a:lnTo>
                  <a:lnTo>
                    <a:pt x="2871084" y="311476"/>
                  </a:lnTo>
                  <a:lnTo>
                    <a:pt x="2873180" y="361553"/>
                  </a:lnTo>
                  <a:lnTo>
                    <a:pt x="2873952" y="419558"/>
                  </a:lnTo>
                  <a:lnTo>
                    <a:pt x="2874063" y="486284"/>
                  </a:lnTo>
                  <a:lnTo>
                    <a:pt x="2874063" y="2803345"/>
                  </a:lnTo>
                  <a:lnTo>
                    <a:pt x="2873952" y="2870070"/>
                  </a:lnTo>
                  <a:lnTo>
                    <a:pt x="2873180" y="2928075"/>
                  </a:lnTo>
                  <a:lnTo>
                    <a:pt x="2871084" y="2978152"/>
                  </a:lnTo>
                  <a:lnTo>
                    <a:pt x="2867002" y="3021094"/>
                  </a:lnTo>
                  <a:lnTo>
                    <a:pt x="2850233" y="3088744"/>
                  </a:lnTo>
                  <a:lnTo>
                    <a:pt x="2828218" y="3135880"/>
                  </a:lnTo>
                  <a:lnTo>
                    <a:pt x="2798670" y="3177989"/>
                  </a:lnTo>
                  <a:lnTo>
                    <a:pt x="2762424" y="3214235"/>
                  </a:lnTo>
                  <a:lnTo>
                    <a:pt x="2720315" y="3243783"/>
                  </a:lnTo>
                  <a:lnTo>
                    <a:pt x="2673179" y="3265798"/>
                  </a:lnTo>
                  <a:lnTo>
                    <a:pt x="2605528" y="3282567"/>
                  </a:lnTo>
                  <a:lnTo>
                    <a:pt x="2562586" y="3286649"/>
                  </a:lnTo>
                  <a:lnTo>
                    <a:pt x="2512509" y="3288746"/>
                  </a:lnTo>
                  <a:lnTo>
                    <a:pt x="2454504" y="3289518"/>
                  </a:lnTo>
                  <a:lnTo>
                    <a:pt x="2387779" y="3289628"/>
                  </a:lnTo>
                  <a:lnTo>
                    <a:pt x="486284" y="3289628"/>
                  </a:lnTo>
                  <a:lnTo>
                    <a:pt x="419558" y="3289518"/>
                  </a:lnTo>
                  <a:lnTo>
                    <a:pt x="361553" y="3288746"/>
                  </a:lnTo>
                  <a:lnTo>
                    <a:pt x="311476" y="3286649"/>
                  </a:lnTo>
                  <a:lnTo>
                    <a:pt x="268534" y="3282567"/>
                  </a:lnTo>
                  <a:lnTo>
                    <a:pt x="200884" y="3265798"/>
                  </a:lnTo>
                  <a:lnTo>
                    <a:pt x="153748" y="3243783"/>
                  </a:lnTo>
                  <a:lnTo>
                    <a:pt x="111639" y="3214235"/>
                  </a:lnTo>
                  <a:lnTo>
                    <a:pt x="75393" y="3177989"/>
                  </a:lnTo>
                  <a:lnTo>
                    <a:pt x="45844" y="3135880"/>
                  </a:lnTo>
                  <a:lnTo>
                    <a:pt x="23830" y="3088744"/>
                  </a:lnTo>
                  <a:lnTo>
                    <a:pt x="7060" y="3021094"/>
                  </a:lnTo>
                  <a:lnTo>
                    <a:pt x="2978" y="2978152"/>
                  </a:lnTo>
                  <a:lnTo>
                    <a:pt x="882" y="2928075"/>
                  </a:lnTo>
                  <a:lnTo>
                    <a:pt x="110" y="2870070"/>
                  </a:lnTo>
                  <a:lnTo>
                    <a:pt x="0" y="2803345"/>
                  </a:lnTo>
                  <a:lnTo>
                    <a:pt x="0" y="486284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6"/>
                  </a:lnTo>
                  <a:lnTo>
                    <a:pt x="7060" y="268534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4" y="7060"/>
                  </a:lnTo>
                  <a:lnTo>
                    <a:pt x="311476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96036" y="6216587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17"/>
                  </a:lnTo>
                  <a:lnTo>
                    <a:pt x="611287" y="23090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56057" y="8502642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72" y="0"/>
                  </a:moveTo>
                  <a:lnTo>
                    <a:pt x="0" y="25724"/>
                  </a:lnTo>
                  <a:lnTo>
                    <a:pt x="74311" y="110035"/>
                  </a:lnTo>
                  <a:lnTo>
                    <a:pt x="9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092208" y="2806203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1" y="0"/>
                  </a:moveTo>
                  <a:lnTo>
                    <a:pt x="2662413" y="0"/>
                  </a:lnTo>
                  <a:lnTo>
                    <a:pt x="2726127" y="153"/>
                  </a:lnTo>
                  <a:lnTo>
                    <a:pt x="2779897" y="1230"/>
                  </a:lnTo>
                  <a:lnTo>
                    <a:pt x="2824829" y="4151"/>
                  </a:lnTo>
                  <a:lnTo>
                    <a:pt x="2892594" y="19219"/>
                  </a:lnTo>
                  <a:lnTo>
                    <a:pt x="2939508" y="42389"/>
                  </a:lnTo>
                  <a:lnTo>
                    <a:pt x="2979823" y="74790"/>
                  </a:lnTo>
                  <a:lnTo>
                    <a:pt x="3012224" y="115105"/>
                  </a:lnTo>
                  <a:lnTo>
                    <a:pt x="3035394" y="162018"/>
                  </a:lnTo>
                  <a:lnTo>
                    <a:pt x="3050462" y="229784"/>
                  </a:lnTo>
                  <a:lnTo>
                    <a:pt x="3053383" y="274716"/>
                  </a:lnTo>
                  <a:lnTo>
                    <a:pt x="3054460" y="328486"/>
                  </a:lnTo>
                  <a:lnTo>
                    <a:pt x="3054613" y="392201"/>
                  </a:lnTo>
                  <a:lnTo>
                    <a:pt x="3054613" y="2290501"/>
                  </a:lnTo>
                  <a:lnTo>
                    <a:pt x="3054460" y="2354216"/>
                  </a:lnTo>
                  <a:lnTo>
                    <a:pt x="3053383" y="2407986"/>
                  </a:lnTo>
                  <a:lnTo>
                    <a:pt x="3050462" y="2452918"/>
                  </a:lnTo>
                  <a:lnTo>
                    <a:pt x="3035394" y="2520683"/>
                  </a:lnTo>
                  <a:lnTo>
                    <a:pt x="3012224" y="2567597"/>
                  </a:lnTo>
                  <a:lnTo>
                    <a:pt x="2979823" y="2607912"/>
                  </a:lnTo>
                  <a:lnTo>
                    <a:pt x="2939508" y="2640312"/>
                  </a:lnTo>
                  <a:lnTo>
                    <a:pt x="2892594" y="2663483"/>
                  </a:lnTo>
                  <a:lnTo>
                    <a:pt x="2824829" y="2678551"/>
                  </a:lnTo>
                  <a:lnTo>
                    <a:pt x="2779897" y="2681472"/>
                  </a:lnTo>
                  <a:lnTo>
                    <a:pt x="2726127" y="2682548"/>
                  </a:lnTo>
                  <a:lnTo>
                    <a:pt x="2662413" y="2682702"/>
                  </a:lnTo>
                  <a:lnTo>
                    <a:pt x="392201" y="2682702"/>
                  </a:lnTo>
                  <a:lnTo>
                    <a:pt x="328486" y="2682548"/>
                  </a:lnTo>
                  <a:lnTo>
                    <a:pt x="274716" y="2681472"/>
                  </a:lnTo>
                  <a:lnTo>
                    <a:pt x="229784" y="2678551"/>
                  </a:lnTo>
                  <a:lnTo>
                    <a:pt x="162018" y="2663483"/>
                  </a:lnTo>
                  <a:lnTo>
                    <a:pt x="115105" y="2640312"/>
                  </a:lnTo>
                  <a:lnTo>
                    <a:pt x="74790" y="2607912"/>
                  </a:lnTo>
                  <a:lnTo>
                    <a:pt x="42389" y="2567597"/>
                  </a:lnTo>
                  <a:lnTo>
                    <a:pt x="19219" y="2520683"/>
                  </a:lnTo>
                  <a:lnTo>
                    <a:pt x="4151" y="2452918"/>
                  </a:lnTo>
                  <a:lnTo>
                    <a:pt x="1230" y="2407986"/>
                  </a:lnTo>
                  <a:lnTo>
                    <a:pt x="153" y="2354216"/>
                  </a:lnTo>
                  <a:lnTo>
                    <a:pt x="0" y="2290501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61952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w="0"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569260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262486" y="2806203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1" y="0"/>
                  </a:moveTo>
                  <a:lnTo>
                    <a:pt x="2481862" y="0"/>
                  </a:lnTo>
                  <a:lnTo>
                    <a:pt x="2545576" y="153"/>
                  </a:lnTo>
                  <a:lnTo>
                    <a:pt x="2599347" y="1230"/>
                  </a:lnTo>
                  <a:lnTo>
                    <a:pt x="2644279" y="4151"/>
                  </a:lnTo>
                  <a:lnTo>
                    <a:pt x="2712045" y="19219"/>
                  </a:lnTo>
                  <a:lnTo>
                    <a:pt x="2758958" y="42389"/>
                  </a:lnTo>
                  <a:lnTo>
                    <a:pt x="2799273" y="74790"/>
                  </a:lnTo>
                  <a:lnTo>
                    <a:pt x="2831673" y="115105"/>
                  </a:lnTo>
                  <a:lnTo>
                    <a:pt x="2854843" y="162018"/>
                  </a:lnTo>
                  <a:lnTo>
                    <a:pt x="2869911" y="229784"/>
                  </a:lnTo>
                  <a:lnTo>
                    <a:pt x="2872833" y="274716"/>
                  </a:lnTo>
                  <a:lnTo>
                    <a:pt x="2873909" y="328486"/>
                  </a:lnTo>
                  <a:lnTo>
                    <a:pt x="2874063" y="392201"/>
                  </a:lnTo>
                  <a:lnTo>
                    <a:pt x="2874063" y="2568999"/>
                  </a:lnTo>
                  <a:lnTo>
                    <a:pt x="2873909" y="2632713"/>
                  </a:lnTo>
                  <a:lnTo>
                    <a:pt x="2872833" y="2686483"/>
                  </a:lnTo>
                  <a:lnTo>
                    <a:pt x="2869911" y="2731415"/>
                  </a:lnTo>
                  <a:lnTo>
                    <a:pt x="2854843" y="2799180"/>
                  </a:lnTo>
                  <a:lnTo>
                    <a:pt x="2831673" y="2846094"/>
                  </a:lnTo>
                  <a:lnTo>
                    <a:pt x="2799273" y="2886409"/>
                  </a:lnTo>
                  <a:lnTo>
                    <a:pt x="2758958" y="2918810"/>
                  </a:lnTo>
                  <a:lnTo>
                    <a:pt x="2712045" y="2941980"/>
                  </a:lnTo>
                  <a:lnTo>
                    <a:pt x="2644279" y="2957048"/>
                  </a:lnTo>
                  <a:lnTo>
                    <a:pt x="2599347" y="2959969"/>
                  </a:lnTo>
                  <a:lnTo>
                    <a:pt x="2545576" y="2961046"/>
                  </a:lnTo>
                  <a:lnTo>
                    <a:pt x="2481862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699520" y="5928570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w="0" h="2395854">
                  <a:moveTo>
                    <a:pt x="0" y="0"/>
                  </a:moveTo>
                  <a:lnTo>
                    <a:pt x="0" y="2384789"/>
                  </a:lnTo>
                  <a:lnTo>
                    <a:pt x="0" y="239526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649260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54640" y="7544337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7" y="0"/>
                  </a:lnTo>
                  <a:lnTo>
                    <a:pt x="1345056" y="120"/>
                  </a:lnTo>
                  <a:lnTo>
                    <a:pt x="1390505" y="3263"/>
                  </a:lnTo>
                  <a:lnTo>
                    <a:pt x="1441386" y="30098"/>
                  </a:lnTo>
                  <a:lnTo>
                    <a:pt x="1463750" y="65202"/>
                  </a:lnTo>
                  <a:lnTo>
                    <a:pt x="1471364" y="126428"/>
                  </a:lnTo>
                  <a:lnTo>
                    <a:pt x="1471485" y="157837"/>
                  </a:lnTo>
                  <a:lnTo>
                    <a:pt x="1471485" y="234166"/>
                  </a:lnTo>
                  <a:lnTo>
                    <a:pt x="1470518" y="290905"/>
                  </a:lnTo>
                  <a:lnTo>
                    <a:pt x="1454425" y="345680"/>
                  </a:lnTo>
                  <a:lnTo>
                    <a:pt x="1425161" y="374944"/>
                  </a:lnTo>
                  <a:lnTo>
                    <a:pt x="1370386" y="391036"/>
                  </a:lnTo>
                  <a:lnTo>
                    <a:pt x="1313647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40939" y="7998937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5" y="567680"/>
                  </a:lnTo>
                  <a:lnTo>
                    <a:pt x="2082904" y="57044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00469" y="851814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2" y="0"/>
                  </a:moveTo>
                  <a:lnTo>
                    <a:pt x="0" y="96949"/>
                  </a:lnTo>
                  <a:lnTo>
                    <a:pt x="110225" y="75027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46417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w="0"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413909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252218" y="2806203"/>
              <a:ext cx="2787015" cy="2961640"/>
            </a:xfrm>
            <a:custGeom>
              <a:avLst/>
              <a:gdLst/>
              <a:ahLst/>
              <a:cxnLst/>
              <a:rect l="l" t="t" r="r" b="b"/>
              <a:pathLst>
                <a:path w="2787015" h="2961640">
                  <a:moveTo>
                    <a:pt x="392201" y="0"/>
                  </a:moveTo>
                  <a:lnTo>
                    <a:pt x="2394291" y="0"/>
                  </a:lnTo>
                  <a:lnTo>
                    <a:pt x="2458006" y="153"/>
                  </a:lnTo>
                  <a:lnTo>
                    <a:pt x="2511776" y="1230"/>
                  </a:lnTo>
                  <a:lnTo>
                    <a:pt x="2556708" y="4151"/>
                  </a:lnTo>
                  <a:lnTo>
                    <a:pt x="2624474" y="19219"/>
                  </a:lnTo>
                  <a:lnTo>
                    <a:pt x="2671387" y="42389"/>
                  </a:lnTo>
                  <a:lnTo>
                    <a:pt x="2711702" y="74790"/>
                  </a:lnTo>
                  <a:lnTo>
                    <a:pt x="2744103" y="115105"/>
                  </a:lnTo>
                  <a:lnTo>
                    <a:pt x="2767273" y="162018"/>
                  </a:lnTo>
                  <a:lnTo>
                    <a:pt x="2782341" y="229784"/>
                  </a:lnTo>
                  <a:lnTo>
                    <a:pt x="2785263" y="274716"/>
                  </a:lnTo>
                  <a:lnTo>
                    <a:pt x="2786339" y="328486"/>
                  </a:lnTo>
                  <a:lnTo>
                    <a:pt x="2786493" y="392201"/>
                  </a:lnTo>
                  <a:lnTo>
                    <a:pt x="2786493" y="2568999"/>
                  </a:lnTo>
                  <a:lnTo>
                    <a:pt x="2786339" y="2632713"/>
                  </a:lnTo>
                  <a:lnTo>
                    <a:pt x="2785263" y="2686483"/>
                  </a:lnTo>
                  <a:lnTo>
                    <a:pt x="2782341" y="2731415"/>
                  </a:lnTo>
                  <a:lnTo>
                    <a:pt x="2767273" y="2799180"/>
                  </a:lnTo>
                  <a:lnTo>
                    <a:pt x="2744103" y="2846094"/>
                  </a:lnTo>
                  <a:lnTo>
                    <a:pt x="2711702" y="2886409"/>
                  </a:lnTo>
                  <a:lnTo>
                    <a:pt x="2671387" y="2918810"/>
                  </a:lnTo>
                  <a:lnTo>
                    <a:pt x="2624474" y="2941980"/>
                  </a:lnTo>
                  <a:lnTo>
                    <a:pt x="2556708" y="2957048"/>
                  </a:lnTo>
                  <a:lnTo>
                    <a:pt x="2511776" y="2959969"/>
                  </a:lnTo>
                  <a:lnTo>
                    <a:pt x="2458006" y="2961046"/>
                  </a:lnTo>
                  <a:lnTo>
                    <a:pt x="2394291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92929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6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torch.nn.Module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torchmetrics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95275" marR="287655">
              <a:lnSpc>
                <a:spcPct val="1318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torchvision.transforms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torch.utils.tensorboard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torch.save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torch.load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312" y="6106709"/>
            <a:ext cx="1539225" cy="5130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98517" y="1901250"/>
            <a:ext cx="16857345" cy="854837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526415" indent="-488950">
              <a:lnSpc>
                <a:spcPct val="100000"/>
              </a:lnSpc>
              <a:spcBef>
                <a:spcPts val="950"/>
              </a:spcBef>
              <a:buSzPct val="144444"/>
              <a:buChar char="•"/>
              <a:tabLst>
                <a:tab pos="527050" algn="l"/>
              </a:tabLst>
            </a:pPr>
            <a:r>
              <a:rPr dirty="0" sz="4050" spc="254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20">
                <a:solidFill>
                  <a:srgbClr val="16E7CF"/>
                </a:solidFill>
                <a:latin typeface="Arial"/>
                <a:cs typeface="Arial"/>
              </a:rPr>
              <a:t>custom</a:t>
            </a:r>
            <a:r>
              <a:rPr dirty="0" sz="4050" spc="-2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90">
                <a:solidFill>
                  <a:srgbClr val="16E7CF"/>
                </a:solidFill>
                <a:latin typeface="Arial"/>
                <a:cs typeface="Arial"/>
              </a:rPr>
              <a:t>dataset</a:t>
            </a:r>
            <a:r>
              <a:rPr dirty="0" sz="4050" spc="-2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8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7050" algn="l"/>
              </a:tabLst>
            </a:pPr>
            <a:r>
              <a:rPr dirty="0" sz="4050" spc="140">
                <a:solidFill>
                  <a:srgbClr val="16E7CF"/>
                </a:solidFill>
                <a:latin typeface="Arial"/>
                <a:cs typeface="Arial"/>
              </a:rPr>
              <a:t>Becoming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35">
                <a:solidFill>
                  <a:srgbClr val="16E7CF"/>
                </a:solidFill>
                <a:latin typeface="Arial"/>
                <a:cs typeface="Arial"/>
              </a:rPr>
              <a:t>one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85">
                <a:solidFill>
                  <a:srgbClr val="16E7CF"/>
                </a:solidFill>
                <a:latin typeface="Arial"/>
                <a:cs typeface="Arial"/>
              </a:rPr>
              <a:t>with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60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dirty="0" sz="4050" spc="-25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85">
                <a:solidFill>
                  <a:srgbClr val="16E7CF"/>
                </a:solidFill>
                <a:latin typeface="Arial"/>
                <a:cs typeface="Arial"/>
              </a:rPr>
              <a:t>data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55">
                <a:solidFill>
                  <a:srgbClr val="FFFFFF"/>
                </a:solidFill>
                <a:latin typeface="Arial"/>
                <a:cs typeface="Arial"/>
              </a:rPr>
              <a:t>(preparing</a:t>
            </a:r>
            <a:r>
              <a:rPr dirty="0" sz="40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55">
                <a:solidFill>
                  <a:srgbClr val="FFFFFF"/>
                </a:solidFill>
                <a:latin typeface="Arial"/>
                <a:cs typeface="Arial"/>
              </a:rPr>
              <a:t>visualising)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7050" algn="l"/>
              </a:tabLst>
            </a:pPr>
            <a:r>
              <a:rPr dirty="0" sz="4050" spc="130">
                <a:solidFill>
                  <a:srgbClr val="16E7CF"/>
                </a:solidFill>
                <a:latin typeface="Arial"/>
                <a:cs typeface="Arial"/>
              </a:rPr>
              <a:t>Transforming</a:t>
            </a:r>
            <a:r>
              <a:rPr dirty="0" sz="4050" spc="-229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85">
                <a:solidFill>
                  <a:srgbClr val="16E7CF"/>
                </a:solidFill>
                <a:latin typeface="Arial"/>
                <a:cs typeface="Arial"/>
              </a:rPr>
              <a:t>data</a:t>
            </a:r>
            <a:r>
              <a:rPr dirty="0" sz="4050" spc="-229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8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0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405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8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0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9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7050" algn="l"/>
              </a:tabLst>
            </a:pPr>
            <a:r>
              <a:rPr dirty="0" sz="4050" spc="114">
                <a:solidFill>
                  <a:srgbClr val="16E7CF"/>
                </a:solidFill>
                <a:latin typeface="Arial"/>
                <a:cs typeface="Arial"/>
              </a:rPr>
              <a:t>Loading</a:t>
            </a:r>
            <a:r>
              <a:rPr dirty="0" sz="4050" spc="-2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20">
                <a:solidFill>
                  <a:srgbClr val="16E7CF"/>
                </a:solidFill>
                <a:latin typeface="Arial"/>
                <a:cs typeface="Arial"/>
              </a:rPr>
              <a:t>custom</a:t>
            </a:r>
            <a:r>
              <a:rPr dirty="0" sz="4050" spc="-2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85">
                <a:solidFill>
                  <a:srgbClr val="16E7CF"/>
                </a:solidFill>
                <a:latin typeface="Arial"/>
                <a:cs typeface="Arial"/>
              </a:rPr>
              <a:t>data</a:t>
            </a:r>
            <a:r>
              <a:rPr dirty="0" sz="4050" spc="-24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28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85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dirty="0" sz="4050" spc="22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40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0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0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2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9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055"/>
              </a:spcBef>
              <a:buSzPct val="144444"/>
              <a:buChar char="•"/>
              <a:tabLst>
                <a:tab pos="527050" algn="l"/>
                <a:tab pos="10681970" algn="l"/>
              </a:tabLst>
            </a:pPr>
            <a:r>
              <a:rPr dirty="0" sz="4050" spc="9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40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95">
                <a:solidFill>
                  <a:srgbClr val="16E7CF"/>
                </a:solidFill>
                <a:latin typeface="Arial"/>
                <a:cs typeface="Arial"/>
              </a:rPr>
              <a:t>FoodVision</a:t>
            </a:r>
            <a:r>
              <a:rPr dirty="0" sz="4050" spc="-25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70">
                <a:solidFill>
                  <a:srgbClr val="16E7CF"/>
                </a:solidFill>
                <a:latin typeface="Arial"/>
                <a:cs typeface="Arial"/>
              </a:rPr>
              <a:t>Mini</a:t>
            </a:r>
            <a:r>
              <a:rPr dirty="0" sz="4050" spc="-25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38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0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50" spc="10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170"/>
              </a:spcBef>
              <a:buSzPct val="144444"/>
              <a:buChar char="•"/>
              <a:tabLst>
                <a:tab pos="527050" algn="l"/>
              </a:tabLst>
            </a:pPr>
            <a:r>
              <a:rPr dirty="0" sz="4050" spc="175">
                <a:solidFill>
                  <a:srgbClr val="FFFFFF"/>
                </a:solidFill>
                <a:latin typeface="Arial"/>
                <a:cs typeface="Arial"/>
              </a:rPr>
              <a:t>Comparing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55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8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31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dirty="0" sz="40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85">
                <a:solidFill>
                  <a:srgbClr val="16E7CF"/>
                </a:solidFill>
                <a:latin typeface="Arial"/>
                <a:cs typeface="Arial"/>
              </a:rPr>
              <a:t>data</a:t>
            </a:r>
            <a:r>
              <a:rPr dirty="0" sz="4050" spc="-25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75">
                <a:solidFill>
                  <a:srgbClr val="16E7CF"/>
                </a:solidFill>
                <a:latin typeface="Arial"/>
                <a:cs typeface="Arial"/>
              </a:rPr>
              <a:t>augmentation</a:t>
            </a:r>
            <a:endParaRPr sz="4050">
              <a:latin typeface="Arial"/>
              <a:cs typeface="Arial"/>
            </a:endParaRPr>
          </a:p>
          <a:p>
            <a:pPr marL="526415" indent="-48895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7050" algn="l"/>
              </a:tabLst>
            </a:pPr>
            <a:r>
              <a:rPr dirty="0" sz="4050" spc="130">
                <a:solidFill>
                  <a:srgbClr val="16E7CF"/>
                </a:solidFill>
                <a:latin typeface="Arial"/>
                <a:cs typeface="Arial"/>
              </a:rPr>
              <a:t>Making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90">
                <a:solidFill>
                  <a:srgbClr val="16E7CF"/>
                </a:solidFill>
                <a:latin typeface="Arial"/>
                <a:cs typeface="Arial"/>
              </a:rPr>
              <a:t>predictions</a:t>
            </a:r>
            <a:r>
              <a:rPr dirty="0" sz="4050" spc="-26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4050" spc="18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40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22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40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16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4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800">
              <a:latin typeface="Arial"/>
              <a:cs typeface="Arial"/>
            </a:endParaRPr>
          </a:p>
          <a:p>
            <a:pPr algn="ctr" marR="3337560">
              <a:lnSpc>
                <a:spcPct val="100000"/>
              </a:lnSpc>
            </a:pPr>
            <a:r>
              <a:rPr dirty="0" sz="4950" spc="-20" b="1">
                <a:solidFill>
                  <a:srgbClr val="FFFFFF"/>
                </a:solidFill>
                <a:latin typeface="Helvetica Neue"/>
                <a:cs typeface="Helvetica Neue"/>
              </a:rPr>
              <a:t>How:</a:t>
            </a:r>
            <a:endParaRPr sz="4950">
              <a:latin typeface="Helvetica Neue"/>
              <a:cs typeface="Helvetica Neu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/>
              <a:t>What</a:t>
            </a:r>
            <a:r>
              <a:rPr dirty="0" sz="8350" spc="-875"/>
              <a:t> </a:t>
            </a:r>
            <a:r>
              <a:rPr dirty="0" sz="8350" spc="150"/>
              <a:t>we’re</a:t>
            </a:r>
            <a:r>
              <a:rPr dirty="0" sz="8350" spc="-869"/>
              <a:t> </a:t>
            </a:r>
            <a:r>
              <a:rPr dirty="0" sz="8350" spc="270"/>
              <a:t>going</a:t>
            </a:r>
            <a:r>
              <a:rPr dirty="0" sz="8350" spc="-869"/>
              <a:t> </a:t>
            </a:r>
            <a:r>
              <a:rPr dirty="0" sz="8350" spc="715"/>
              <a:t>to</a:t>
            </a:r>
            <a:r>
              <a:rPr dirty="0" sz="8350" spc="-869"/>
              <a:t> </a:t>
            </a:r>
            <a:r>
              <a:rPr dirty="0" sz="8350" spc="135"/>
              <a:t>cover</a:t>
            </a:r>
            <a:endParaRPr sz="8350"/>
          </a:p>
        </p:txBody>
      </p:sp>
      <p:sp>
        <p:nvSpPr>
          <p:cNvPr id="7" name="object 7" descr=""/>
          <p:cNvSpPr txBox="1"/>
          <p:nvPr/>
        </p:nvSpPr>
        <p:spPr>
          <a:xfrm rot="21540000">
            <a:off x="15433095" y="1278242"/>
            <a:ext cx="27289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45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(broadly)</a:t>
            </a:r>
            <a:endParaRPr sz="4950">
              <a:latin typeface="Bradley Hand"/>
              <a:cs typeface="Bradley Hand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540000">
            <a:off x="5027909" y="9224799"/>
            <a:ext cx="450360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6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(we’ll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cooking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up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9070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15" b="1">
                <a:solidFill>
                  <a:srgbClr val="FFFFFF"/>
                </a:solidFill>
                <a:latin typeface="Bradley Hand"/>
                <a:cs typeface="Bradley Hand"/>
              </a:rPr>
              <a:t>code!)</a:t>
            </a:r>
            <a:endParaRPr baseline="9070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Let’s</a:t>
            </a:r>
            <a:r>
              <a:rPr dirty="0" spc="-765"/>
              <a:t> </a:t>
            </a:r>
            <a:r>
              <a:rPr dirty="0" spc="190"/>
              <a:t>code!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04_pytorch_custom_datasets</dc:title>
  <dcterms:created xsi:type="dcterms:W3CDTF">2023-01-27T05:55:28Z</dcterms:created>
  <dcterms:modified xsi:type="dcterms:W3CDTF">2023-01-27T05:55:28Z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2022-04-28T00:00:00Z</vt:filetime>
  </property>
  <property fmtid="{D5CDD505-2E9C-101B-9397-08002B2CF9AE}" pid="3" name="Creator">
    <vt:lpwstr>Keynote</vt:lpwstr>
  </property>
  <property fmtid="{D5CDD505-2E9C-101B-9397-08002B2CF9AE}" pid="4" name="LastSaved">
    <vt:filetime>2023-01-27T00:00:00Z</vt:filetime>
  </property>
  <property fmtid="{D5CDD505-2E9C-101B-9397-08002B2CF9AE}" pid="5" name="Producer">
    <vt:lpwstr>macOS Version 12.3 (Build 21E230) Quartz PDFContext</vt:lpwstr>
  </property>
</Properties>
</file>